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32"/>
  </p:notesMasterIdLst>
  <p:handoutMasterIdLst>
    <p:handoutMasterId r:id="rId33"/>
  </p:handoutMasterIdLst>
  <p:sldIdLst>
    <p:sldId id="322" r:id="rId5"/>
    <p:sldId id="323" r:id="rId6"/>
    <p:sldId id="342" r:id="rId7"/>
    <p:sldId id="343" r:id="rId8"/>
    <p:sldId id="338" r:id="rId9"/>
    <p:sldId id="348" r:id="rId10"/>
    <p:sldId id="349" r:id="rId11"/>
    <p:sldId id="324" r:id="rId12"/>
    <p:sldId id="326" r:id="rId13"/>
    <p:sldId id="325" r:id="rId14"/>
    <p:sldId id="327" r:id="rId15"/>
    <p:sldId id="334" r:id="rId16"/>
    <p:sldId id="345" r:id="rId17"/>
    <p:sldId id="330" r:id="rId18"/>
    <p:sldId id="336" r:id="rId19"/>
    <p:sldId id="347" r:id="rId20"/>
    <p:sldId id="328" r:id="rId21"/>
    <p:sldId id="329" r:id="rId22"/>
    <p:sldId id="335" r:id="rId23"/>
    <p:sldId id="346" r:id="rId24"/>
    <p:sldId id="333" r:id="rId25"/>
    <p:sldId id="339" r:id="rId26"/>
    <p:sldId id="332" r:id="rId27"/>
    <p:sldId id="331" r:id="rId28"/>
    <p:sldId id="341" r:id="rId29"/>
    <p:sldId id="340" r:id="rId30"/>
    <p:sldId id="344" r:id="rId31"/>
  </p:sldIdLst>
  <p:sldSz cx="12188825" cy="6858000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84" autoAdjust="0"/>
    <p:restoredTop sz="78662" autoAdjust="0"/>
  </p:normalViewPr>
  <p:slideViewPr>
    <p:cSldViewPr showGuides="1">
      <p:cViewPr varScale="1">
        <p:scale>
          <a:sx n="84" d="100"/>
          <a:sy n="84" d="100"/>
        </p:scale>
        <p:origin x="936" y="176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-1140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9" d="100"/>
          <a:sy n="79" d="100"/>
        </p:scale>
        <p:origin x="249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1/17/20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1/17/20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955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MacPherson</a:t>
            </a:r>
          </a:p>
          <a:p>
            <a:r>
              <a:rPr lang="en-US" dirty="0"/>
              <a:t>-tend to be heavy</a:t>
            </a:r>
          </a:p>
          <a:p>
            <a:r>
              <a:rPr lang="en-US" dirty="0"/>
              <a:t>-limited adjustability</a:t>
            </a:r>
          </a:p>
          <a:p>
            <a:endParaRPr lang="en-US" dirty="0"/>
          </a:p>
          <a:p>
            <a:r>
              <a:rPr lang="en-US" dirty="0"/>
              <a:t>Solid Axles</a:t>
            </a:r>
          </a:p>
          <a:p>
            <a:r>
              <a:rPr lang="en-US" dirty="0"/>
              <a:t>-simple</a:t>
            </a:r>
          </a:p>
          <a:p>
            <a:r>
              <a:rPr lang="en-US" dirty="0"/>
              <a:t>-geometry is set at construction</a:t>
            </a:r>
          </a:p>
          <a:p>
            <a:r>
              <a:rPr lang="en-US" dirty="0"/>
              <a:t>-can be heavy</a:t>
            </a:r>
          </a:p>
          <a:p>
            <a:endParaRPr lang="en-US" dirty="0"/>
          </a:p>
          <a:p>
            <a:r>
              <a:rPr lang="en-US" dirty="0"/>
              <a:t>Double Arm</a:t>
            </a:r>
          </a:p>
          <a:p>
            <a:r>
              <a:rPr lang="en-US" dirty="0"/>
              <a:t>-most popular</a:t>
            </a:r>
          </a:p>
          <a:p>
            <a:r>
              <a:rPr lang="en-US" dirty="0"/>
              <a:t>-very versatile</a:t>
            </a:r>
          </a:p>
          <a:p>
            <a:r>
              <a:rPr lang="en-US" dirty="0"/>
              <a:t>-can be complicated with lots of options and area for mistakes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341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577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56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60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uk-UA" smtClean="0"/>
              <a:t>24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6044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12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5B411BF0-2D95-43E2-ADE3-FB2906D813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800" y="-124999"/>
            <a:ext cx="12594424" cy="72699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1122363"/>
            <a:ext cx="10360501" cy="2387600"/>
          </a:xfrm>
        </p:spPr>
        <p:txBody>
          <a:bodyPr anchor="b"/>
          <a:lstStyle>
            <a:lvl1pPr algn="ctr">
              <a:defRPr sz="5998" b="1">
                <a:latin typeface="Perpetua Titling MT" panose="020205020605050208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661152"/>
            <a:ext cx="2742486" cy="365125"/>
          </a:xfrm>
        </p:spPr>
        <p:txBody>
          <a:bodyPr/>
          <a:lstStyle/>
          <a:p>
            <a:fld id="{719F601E-DAC2-6343-8DE2-0FCAE3AA34A2}" type="datetime1">
              <a:rPr lang="en-US" smtClean="0"/>
              <a:t>1/17/20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656822"/>
            <a:ext cx="4113728" cy="365125"/>
          </a:xfrm>
        </p:spPr>
        <p:txBody>
          <a:bodyPr/>
          <a:lstStyle/>
          <a:p>
            <a:r>
              <a:rPr lang="en-US" dirty="0"/>
              <a:t>©Solar Car Challenge Foundation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8357" y="6670677"/>
            <a:ext cx="2742486" cy="365125"/>
          </a:xfrm>
        </p:spPr>
        <p:txBody>
          <a:bodyPr/>
          <a:lstStyle/>
          <a:p>
            <a:fld id="{ED5DA324-180E-4A30-8C09-C3F0C3B68A8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159BBF-2F4A-4330-AB11-74D5E3BA53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713813" cy="5354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ADD443-378F-4798-833F-DEE5F83CD4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1648"/>
            <a:ext cx="713814" cy="535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937277-750B-474C-80D1-15922C2B713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7148"/>
            <a:ext cx="713814" cy="535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0B86AB-FDA6-427A-ACDF-ECCB4E3814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92751"/>
            <a:ext cx="713813" cy="5354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E51BA2-96DA-4EF4-A98C-4EE1DBCD13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994398"/>
            <a:ext cx="713814" cy="535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94DA22-AF6D-437F-B455-B2A29031638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29898"/>
            <a:ext cx="713814" cy="535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797208-F0F8-4B4D-B0E1-8ADE4AC413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3065401"/>
            <a:ext cx="713813" cy="5354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8BBD7B-0959-46C4-9836-35D2689375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3567047"/>
            <a:ext cx="713814" cy="535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300D64-6380-4EEF-8395-34155745D7B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4102547"/>
            <a:ext cx="713814" cy="535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8E6DB8-A596-49AD-BEB3-6EFB421361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638050"/>
            <a:ext cx="713813" cy="5354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4CF566A-5803-4FEB-B3DF-F129589272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9696"/>
            <a:ext cx="713814" cy="535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13AA5E5-2515-446C-84DD-D460815F858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675196"/>
            <a:ext cx="713814" cy="535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1854E5-FE48-4184-9526-B5734D4CBB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5" y="6210223"/>
            <a:ext cx="713813" cy="53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51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8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A34B-4135-DB4E-A94F-F1F6F791DF58}" type="datetime1">
              <a:rPr lang="en-US" smtClean="0"/>
              <a:t>1/17/20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©Solar Car Challenge Foundation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A324-180E-4A30-8C09-C3F0C3B6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77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8"/>
            <a:ext cx="617059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D51C-5958-6346-B0B7-0DF6B5D9A071}" type="datetime1">
              <a:rPr lang="en-US" smtClean="0"/>
              <a:t>1/17/20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©Solar Car Challenge Foundation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A324-180E-4A30-8C09-C3F0C3B6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90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F427-8768-8949-B6C0-68D942F4E910}" type="datetime1">
              <a:rPr lang="en-US" smtClean="0"/>
              <a:t>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©Solar Car Challenge Foundation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A324-180E-4A30-8C09-C3F0C3B6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28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9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3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9DF7-80E1-DA49-94E8-44B57DB6649B}" type="datetime1">
              <a:rPr lang="en-US" smtClean="0"/>
              <a:t>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©Solar Car Challenge Foundation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A324-180E-4A30-8C09-C3F0C3B6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26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24F2-EE47-B646-84FC-DD0BFBCC0899}" type="datetime1">
              <a:rPr lang="en-US" smtClean="0"/>
              <a:t>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©Solar Car Challenge Foundation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A324-180E-4A30-8C09-C3F0C3B68A8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BC3392-1E2F-47C2-BA01-7A1B586C5E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713813" cy="5354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50E2BB-AE9B-4F74-8D3A-84A378C126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1648"/>
            <a:ext cx="713814" cy="535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2BF920-8A73-497E-A349-25117703DB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7148"/>
            <a:ext cx="713814" cy="535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70A9AA-622C-4F4A-AC38-D57BAE70B1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92751"/>
            <a:ext cx="713813" cy="5354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EA140A-166D-4B59-8CBD-36061C4EB0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994398"/>
            <a:ext cx="713814" cy="535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8D0A28-CE77-43C3-99CC-19DB8A9524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29898"/>
            <a:ext cx="713814" cy="535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D134D3-BAFA-46FE-B40C-1118734E8A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3065401"/>
            <a:ext cx="713813" cy="5354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A32FE4-0B66-4B14-9E4F-30ED734DE5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3567047"/>
            <a:ext cx="713814" cy="535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618805-2C1C-4472-A89E-A199922998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4102547"/>
            <a:ext cx="713814" cy="535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EA96CD-C1AA-46C0-999C-29BEEB8E84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638050"/>
            <a:ext cx="713813" cy="5354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78C10F0-0D82-46B2-988A-DBADE4B11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675196"/>
            <a:ext cx="713814" cy="535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6FF955F-F51B-4915-8739-384FE75707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5" y="6210223"/>
            <a:ext cx="713813" cy="53549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68A978-2C51-47D3-8EC4-999E61326D53}"/>
              </a:ext>
            </a:extLst>
          </p:cNvPr>
          <p:cNvCxnSpPr>
            <a:cxnSpLocks/>
          </p:cNvCxnSpPr>
          <p:nvPr userDrawn="1"/>
        </p:nvCxnSpPr>
        <p:spPr>
          <a:xfrm>
            <a:off x="934871" y="1626448"/>
            <a:ext cx="10756934" cy="0"/>
          </a:xfrm>
          <a:prstGeom prst="line">
            <a:avLst/>
          </a:prstGeom>
          <a:ln w="104775" cap="rnd" cmpd="sng">
            <a:gradFill>
              <a:gsLst>
                <a:gs pos="5000">
                  <a:srgbClr val="FFC000"/>
                </a:gs>
                <a:gs pos="0">
                  <a:srgbClr val="FF0000">
                    <a:alpha val="76000"/>
                    <a:lumMod val="82000"/>
                    <a:lumOff val="18000"/>
                  </a:srgbClr>
                </a:gs>
                <a:gs pos="70000">
                  <a:srgbClr val="FFFF00"/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B8BAC43C-AC81-460D-9ADD-ED33C528554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603" y="1278416"/>
            <a:ext cx="2741354" cy="34803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87DD44-15D4-455B-9509-40ED38E2D407}"/>
              </a:ext>
            </a:extLst>
          </p:cNvPr>
          <p:cNvCxnSpPr>
            <a:cxnSpLocks/>
          </p:cNvCxnSpPr>
          <p:nvPr userDrawn="1"/>
        </p:nvCxnSpPr>
        <p:spPr>
          <a:xfrm flipH="1">
            <a:off x="837982" y="6356351"/>
            <a:ext cx="10853824" cy="0"/>
          </a:xfrm>
          <a:prstGeom prst="line">
            <a:avLst/>
          </a:prstGeom>
          <a:ln w="104775" cap="rnd" cmpd="sng">
            <a:gradFill>
              <a:gsLst>
                <a:gs pos="5000">
                  <a:srgbClr val="FFC000"/>
                </a:gs>
                <a:gs pos="0">
                  <a:srgbClr val="FF0000">
                    <a:alpha val="76000"/>
                    <a:lumMod val="82000"/>
                    <a:lumOff val="18000"/>
                  </a:srgbClr>
                </a:gs>
                <a:gs pos="70000">
                  <a:srgbClr val="FFFF00"/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A124CF51-DC67-4B4E-A350-A6DBDC6250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9696"/>
            <a:ext cx="713814" cy="535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870CEE2-5EB7-4F7D-A986-585B5E4E0B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6745245"/>
            <a:ext cx="713814" cy="5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590E-5CA1-7548-AE12-89C24746341A}" type="datetime1">
              <a:rPr lang="en-US" smtClean="0"/>
              <a:t>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©Solar Car Challenge Foundation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A324-180E-4A30-8C09-C3F0C3B68A8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BC3392-1E2F-47C2-BA01-7A1B586C5E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713813" cy="5354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50E2BB-AE9B-4F74-8D3A-84A378C126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1648"/>
            <a:ext cx="713814" cy="535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2BF920-8A73-497E-A349-25117703DB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7148"/>
            <a:ext cx="713814" cy="535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70A9AA-622C-4F4A-AC38-D57BAE70B1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92751"/>
            <a:ext cx="713813" cy="5354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EA140A-166D-4B59-8CBD-36061C4EB0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994398"/>
            <a:ext cx="713814" cy="535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8D0A28-CE77-43C3-99CC-19DB8A9524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29898"/>
            <a:ext cx="713814" cy="535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D134D3-BAFA-46FE-B40C-1118734E8A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3065401"/>
            <a:ext cx="713813" cy="5354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A32FE4-0B66-4B14-9E4F-30ED734DE5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3567047"/>
            <a:ext cx="713814" cy="535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618805-2C1C-4472-A89E-A199922998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4102547"/>
            <a:ext cx="713814" cy="535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EA96CD-C1AA-46C0-999C-29BEEB8E84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638050"/>
            <a:ext cx="713813" cy="5354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78C10F0-0D82-46B2-988A-DBADE4B11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675196"/>
            <a:ext cx="713814" cy="535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6FF955F-F51B-4915-8739-384FE75707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5" y="6210223"/>
            <a:ext cx="713813" cy="53549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68A978-2C51-47D3-8EC4-999E61326D53}"/>
              </a:ext>
            </a:extLst>
          </p:cNvPr>
          <p:cNvCxnSpPr>
            <a:cxnSpLocks/>
          </p:cNvCxnSpPr>
          <p:nvPr userDrawn="1"/>
        </p:nvCxnSpPr>
        <p:spPr>
          <a:xfrm>
            <a:off x="934871" y="1626448"/>
            <a:ext cx="10756934" cy="0"/>
          </a:xfrm>
          <a:prstGeom prst="line">
            <a:avLst/>
          </a:prstGeom>
          <a:ln w="104775" cap="rnd" cmpd="sng">
            <a:gradFill>
              <a:gsLst>
                <a:gs pos="5000">
                  <a:srgbClr val="FFC000"/>
                </a:gs>
                <a:gs pos="0">
                  <a:srgbClr val="FF0000">
                    <a:alpha val="76000"/>
                    <a:lumMod val="82000"/>
                    <a:lumOff val="18000"/>
                  </a:srgbClr>
                </a:gs>
                <a:gs pos="70000">
                  <a:srgbClr val="FFFF00"/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B8BAC43C-AC81-460D-9ADD-ED33C528554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603" y="1278416"/>
            <a:ext cx="2741354" cy="34803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87DD44-15D4-455B-9509-40ED38E2D407}"/>
              </a:ext>
            </a:extLst>
          </p:cNvPr>
          <p:cNvCxnSpPr>
            <a:cxnSpLocks/>
          </p:cNvCxnSpPr>
          <p:nvPr userDrawn="1"/>
        </p:nvCxnSpPr>
        <p:spPr>
          <a:xfrm flipH="1">
            <a:off x="837982" y="6356351"/>
            <a:ext cx="10853824" cy="0"/>
          </a:xfrm>
          <a:prstGeom prst="line">
            <a:avLst/>
          </a:prstGeom>
          <a:ln w="104775" cap="rnd" cmpd="sng">
            <a:gradFill>
              <a:gsLst>
                <a:gs pos="5000">
                  <a:srgbClr val="FFC000"/>
                </a:gs>
                <a:gs pos="0">
                  <a:srgbClr val="FF0000">
                    <a:alpha val="76000"/>
                    <a:lumMod val="82000"/>
                    <a:lumOff val="18000"/>
                  </a:srgbClr>
                </a:gs>
                <a:gs pos="70000">
                  <a:srgbClr val="FFFF00"/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A124CF51-DC67-4B4E-A350-A6DBDC6250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9696"/>
            <a:ext cx="713814" cy="535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870CEE2-5EB7-4F7D-A986-585B5E4E0B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6745245"/>
            <a:ext cx="713814" cy="5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41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466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0D0E-1691-1848-8148-475D530716CC}" type="datetime1">
              <a:rPr lang="en-US" smtClean="0"/>
              <a:t>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©Solar Car Challenge Foundation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A324-180E-4A30-8C09-C3F0C3B68A8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56275D-34AB-4FF7-8AAE-71907F00AE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713813" cy="5354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33FF52-AB5F-428F-B067-AF19A2E7DD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1648"/>
            <a:ext cx="713814" cy="535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F647DD-B7BF-4E49-B2DB-54FBA737F9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7148"/>
            <a:ext cx="713814" cy="535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8A8B96-744D-4ECD-973C-969EEC900D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92751"/>
            <a:ext cx="713813" cy="5354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8B8B0F-0D65-4E5B-845A-E4AE97B781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994398"/>
            <a:ext cx="713814" cy="535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4D77CB-45C4-42E1-B58A-5BABA1AA94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29898"/>
            <a:ext cx="713814" cy="535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74D6C6-8229-47C5-AD2D-E910287CAE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3065401"/>
            <a:ext cx="713813" cy="5354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E07843-815C-4FFC-9130-BC4FCE4D6F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3567047"/>
            <a:ext cx="713814" cy="535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CF531D-49D9-4D94-84BD-0C4DAEC793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4102547"/>
            <a:ext cx="713814" cy="535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0FFB9B-BDEB-47F4-BF34-B643523F8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638050"/>
            <a:ext cx="713813" cy="5354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0A55A1-DB98-418C-986B-6F40A841CF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675196"/>
            <a:ext cx="713814" cy="535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64DC8E-547B-4196-9197-2AA4EAABE4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5" y="6210223"/>
            <a:ext cx="713813" cy="5354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ED6D5DA-BEEC-45FE-ACF9-08702C397A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9696"/>
            <a:ext cx="713814" cy="535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0CFC94B-156B-4A07-B645-D1B141F37A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6745245"/>
            <a:ext cx="713814" cy="5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0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E048-6141-3D41-8316-710D67799A87}" type="datetime1">
              <a:rPr lang="en-US" smtClean="0"/>
              <a:t>1/17/20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©Solar Car Challenge Foundation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A324-180E-4A30-8C09-C3F0C3B68A8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5D69D9-FC27-4DA3-A55E-54AC379B63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713813" cy="5354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2A83B9-54F9-4A15-998B-D1D86998FC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1648"/>
            <a:ext cx="713814" cy="535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AD6A91-56D5-4D7C-93C3-5A1128CBF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7148"/>
            <a:ext cx="713814" cy="535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2C0625-A02A-4310-9AD8-9752AD7FBC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92751"/>
            <a:ext cx="713813" cy="5354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7314EC-3F10-4F50-92FE-DEBCE5CF5C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994398"/>
            <a:ext cx="713814" cy="535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48522C-9977-4AB3-B113-43F41C87FB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29898"/>
            <a:ext cx="713814" cy="535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6CEFBB-71F5-490B-9930-A7EEB11961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3065401"/>
            <a:ext cx="713813" cy="5354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522CCC-45DF-4D35-9D04-40993DD290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3567047"/>
            <a:ext cx="713814" cy="535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00800B-DFD9-4781-B882-9D85EF75B1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4102547"/>
            <a:ext cx="713814" cy="535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C848EF-7704-427E-8294-F5D390DA67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638050"/>
            <a:ext cx="713813" cy="5354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78BF857-E467-41A9-861C-0E2FEE9AB5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9696"/>
            <a:ext cx="713814" cy="535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225B8B3-9E79-4F8A-855C-FE5810F4F5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675196"/>
            <a:ext cx="713814" cy="535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288B11C-8A5D-4926-AC79-806FC70155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5" y="6210223"/>
            <a:ext cx="713813" cy="535499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9A2BAC3-869E-42D9-A591-2C5816911303}"/>
              </a:ext>
            </a:extLst>
          </p:cNvPr>
          <p:cNvCxnSpPr>
            <a:cxnSpLocks/>
          </p:cNvCxnSpPr>
          <p:nvPr userDrawn="1"/>
        </p:nvCxnSpPr>
        <p:spPr>
          <a:xfrm>
            <a:off x="934871" y="1626448"/>
            <a:ext cx="10756934" cy="0"/>
          </a:xfrm>
          <a:prstGeom prst="line">
            <a:avLst/>
          </a:prstGeom>
          <a:ln w="104775" cap="rnd" cmpd="sng">
            <a:gradFill>
              <a:gsLst>
                <a:gs pos="5000">
                  <a:srgbClr val="FFC000"/>
                </a:gs>
                <a:gs pos="0">
                  <a:srgbClr val="FF0000">
                    <a:alpha val="76000"/>
                    <a:lumMod val="82000"/>
                    <a:lumOff val="18000"/>
                  </a:srgbClr>
                </a:gs>
                <a:gs pos="70000">
                  <a:srgbClr val="FFFF00"/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213762EC-BA03-45A6-B8A9-D2275577E0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603" y="1278416"/>
            <a:ext cx="2741354" cy="348032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8656C63-2EAB-4F9D-B627-30A8BE26EB38}"/>
              </a:ext>
            </a:extLst>
          </p:cNvPr>
          <p:cNvCxnSpPr>
            <a:cxnSpLocks/>
          </p:cNvCxnSpPr>
          <p:nvPr userDrawn="1"/>
        </p:nvCxnSpPr>
        <p:spPr>
          <a:xfrm flipH="1">
            <a:off x="837982" y="6356351"/>
            <a:ext cx="10853824" cy="0"/>
          </a:xfrm>
          <a:prstGeom prst="line">
            <a:avLst/>
          </a:prstGeom>
          <a:ln w="104775" cap="rnd" cmpd="sng">
            <a:gradFill>
              <a:gsLst>
                <a:gs pos="5000">
                  <a:srgbClr val="FFC000"/>
                </a:gs>
                <a:gs pos="0">
                  <a:srgbClr val="FF0000">
                    <a:alpha val="76000"/>
                    <a:lumMod val="82000"/>
                    <a:lumOff val="18000"/>
                  </a:srgbClr>
                </a:gs>
                <a:gs pos="70000">
                  <a:srgbClr val="FFFF00"/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26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8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1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1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4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4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8B3A-A876-B64F-BF3A-3A87E0B0638D}" type="datetime1">
              <a:rPr lang="en-US" smtClean="0"/>
              <a:t>1/17/20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©Solar Car Challenge Foundation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A324-180E-4A30-8C09-C3F0C3B68A8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8D399F-AD2A-4D09-B7EF-7A7DC52200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713813" cy="5354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3B3D10-72B4-453F-801F-EACF79ED04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1648"/>
            <a:ext cx="713814" cy="535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D09519-CB3D-4266-B537-5E46B1688E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7148"/>
            <a:ext cx="713814" cy="535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A9C01D-B91B-4776-98D3-EC0C3356B7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92751"/>
            <a:ext cx="713813" cy="5354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74F912-3997-4371-94E1-815DB7A63B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994398"/>
            <a:ext cx="713814" cy="535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445525-43EE-45F8-A31B-02C00165EA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29898"/>
            <a:ext cx="713814" cy="535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05182D-FF68-48D7-9CE7-50E433D1B2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3065401"/>
            <a:ext cx="713813" cy="5354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AF63C3-4A32-4B60-8A02-F1C79A972A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3567047"/>
            <a:ext cx="713814" cy="535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A4E01B1-B611-4E7F-8A65-9CC42E986C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4102547"/>
            <a:ext cx="713814" cy="535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0D706AF-99B5-4ACC-8CF2-F90600AD31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638050"/>
            <a:ext cx="713813" cy="5354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21509C3-0671-4128-837C-6045EB0045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9696"/>
            <a:ext cx="713814" cy="5355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AEEB975-0405-4B43-AE4D-FA194ECB0F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675196"/>
            <a:ext cx="713814" cy="535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93EA368-0E75-4C36-90D6-1416EE0E7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5" y="6210223"/>
            <a:ext cx="713813" cy="53549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97CA5D6-1591-4604-8072-D874CAFE3376}"/>
              </a:ext>
            </a:extLst>
          </p:cNvPr>
          <p:cNvCxnSpPr>
            <a:cxnSpLocks/>
          </p:cNvCxnSpPr>
          <p:nvPr userDrawn="1"/>
        </p:nvCxnSpPr>
        <p:spPr>
          <a:xfrm>
            <a:off x="934871" y="1626448"/>
            <a:ext cx="10756934" cy="0"/>
          </a:xfrm>
          <a:prstGeom prst="line">
            <a:avLst/>
          </a:prstGeom>
          <a:ln w="104775" cap="rnd" cmpd="sng">
            <a:gradFill>
              <a:gsLst>
                <a:gs pos="5000">
                  <a:srgbClr val="FFC000"/>
                </a:gs>
                <a:gs pos="0">
                  <a:srgbClr val="FF0000">
                    <a:alpha val="76000"/>
                    <a:lumMod val="82000"/>
                    <a:lumOff val="18000"/>
                  </a:srgbClr>
                </a:gs>
                <a:gs pos="70000">
                  <a:srgbClr val="FFFF00"/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5C22D700-086D-4A6D-AF06-3007F28729F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603" y="1278416"/>
            <a:ext cx="2741354" cy="348032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79A3101-06BD-44E8-908F-980C472100F3}"/>
              </a:ext>
            </a:extLst>
          </p:cNvPr>
          <p:cNvCxnSpPr>
            <a:cxnSpLocks/>
          </p:cNvCxnSpPr>
          <p:nvPr userDrawn="1"/>
        </p:nvCxnSpPr>
        <p:spPr>
          <a:xfrm flipH="1">
            <a:off x="837982" y="6356351"/>
            <a:ext cx="10853824" cy="0"/>
          </a:xfrm>
          <a:prstGeom prst="line">
            <a:avLst/>
          </a:prstGeom>
          <a:ln w="104775" cap="rnd" cmpd="sng">
            <a:gradFill>
              <a:gsLst>
                <a:gs pos="5000">
                  <a:srgbClr val="FFC000"/>
                </a:gs>
                <a:gs pos="0">
                  <a:srgbClr val="FF0000">
                    <a:alpha val="76000"/>
                    <a:lumMod val="82000"/>
                    <a:lumOff val="18000"/>
                  </a:srgbClr>
                </a:gs>
                <a:gs pos="70000">
                  <a:srgbClr val="FFFF00"/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3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614F-15E8-5548-A4D6-61BE2464FD45}" type="datetime1">
              <a:rPr lang="en-US" smtClean="0"/>
              <a:t>1/17/20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©Solar Car Challenge Foundation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A324-180E-4A30-8C09-C3F0C3B68A8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87A162-EBD8-4A60-ADD0-D99269A0F0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713813" cy="535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305E92-9067-4563-8205-F47330B27A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1648"/>
            <a:ext cx="713814" cy="535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50C631-EACD-442F-B39D-48FE97C9D5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7148"/>
            <a:ext cx="713814" cy="535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EA0CD3-2305-43E0-9AA1-D693F66CBA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92751"/>
            <a:ext cx="713813" cy="5354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19EB95-B805-431C-A9A9-D44EB34724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994398"/>
            <a:ext cx="713814" cy="535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8C5314-3FD5-4FCD-A346-248F595FF4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29898"/>
            <a:ext cx="713814" cy="535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7DA0A4-D3DB-400F-8DD3-63C4C49895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3065401"/>
            <a:ext cx="713813" cy="5354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3CD677-2299-45AE-A154-0A6D8E8170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3567047"/>
            <a:ext cx="713814" cy="535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7F7BA6-AD36-4A18-B6DB-DF18136271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4102547"/>
            <a:ext cx="713814" cy="535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692096-AF25-4B3D-A47F-61064F2C63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638050"/>
            <a:ext cx="713813" cy="5354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115982-1F78-4E05-9DC2-8C3542BA32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9696"/>
            <a:ext cx="713814" cy="535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D56760-578D-470A-B8A5-A978D8031EE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675196"/>
            <a:ext cx="713814" cy="535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7C2A361-1FE6-4205-9175-F8EAB8B869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5" y="6210223"/>
            <a:ext cx="713813" cy="53549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D56455-FEA0-446D-9221-BDD7B3A9E309}"/>
              </a:ext>
            </a:extLst>
          </p:cNvPr>
          <p:cNvCxnSpPr>
            <a:cxnSpLocks/>
          </p:cNvCxnSpPr>
          <p:nvPr userDrawn="1"/>
        </p:nvCxnSpPr>
        <p:spPr>
          <a:xfrm>
            <a:off x="934871" y="1626448"/>
            <a:ext cx="10756934" cy="0"/>
          </a:xfrm>
          <a:prstGeom prst="line">
            <a:avLst/>
          </a:prstGeom>
          <a:ln w="104775" cap="rnd" cmpd="sng">
            <a:gradFill>
              <a:gsLst>
                <a:gs pos="5000">
                  <a:srgbClr val="FFC000"/>
                </a:gs>
                <a:gs pos="0">
                  <a:srgbClr val="FF0000">
                    <a:alpha val="76000"/>
                    <a:lumMod val="82000"/>
                    <a:lumOff val="18000"/>
                  </a:srgbClr>
                </a:gs>
                <a:gs pos="70000">
                  <a:srgbClr val="FFFF00"/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37BFA8DA-72E2-4D4B-AF74-72A6218C688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603" y="1278416"/>
            <a:ext cx="2741354" cy="34803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BA09F9B-BC92-4753-BCAE-E5366409F174}"/>
              </a:ext>
            </a:extLst>
          </p:cNvPr>
          <p:cNvCxnSpPr>
            <a:cxnSpLocks/>
          </p:cNvCxnSpPr>
          <p:nvPr userDrawn="1"/>
        </p:nvCxnSpPr>
        <p:spPr>
          <a:xfrm flipH="1">
            <a:off x="837982" y="6356351"/>
            <a:ext cx="10853824" cy="0"/>
          </a:xfrm>
          <a:prstGeom prst="line">
            <a:avLst/>
          </a:prstGeom>
          <a:ln w="104775" cap="rnd" cmpd="sng">
            <a:gradFill>
              <a:gsLst>
                <a:gs pos="5000">
                  <a:srgbClr val="FFC000"/>
                </a:gs>
                <a:gs pos="0">
                  <a:srgbClr val="FF0000">
                    <a:alpha val="76000"/>
                    <a:lumMod val="82000"/>
                    <a:lumOff val="18000"/>
                  </a:srgbClr>
                </a:gs>
                <a:gs pos="70000">
                  <a:srgbClr val="FFFF00"/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14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88A3E7E-FF74-4A4E-A03E-28348647BD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453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07EC-ACC4-DA4D-A8A9-E125B94134C3}" type="datetime1">
              <a:rPr lang="en-US" smtClean="0"/>
              <a:t>1/17/20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©Solar Car Challenge Foundation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A324-180E-4A30-8C09-C3F0C3B68A8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A54CD4-D27F-4752-A23A-DE1C3B5C39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713813" cy="5354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3AC5FC-0D97-416A-B06C-498D80DDD8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1648"/>
            <a:ext cx="713814" cy="535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96FEB8-2E96-4EB3-843B-BFBEDCDB15A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7148"/>
            <a:ext cx="713814" cy="535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CECD8B-BDB3-4FC7-88FB-02E4FC28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92751"/>
            <a:ext cx="713813" cy="5354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7DBB69-7D4D-4F2F-BE18-341B120190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994398"/>
            <a:ext cx="713814" cy="535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6CF124-1BDD-4F1F-80BB-5A95D9A598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29898"/>
            <a:ext cx="713814" cy="535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9C604D-1E22-4EFB-9567-5B1F63E29C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3065401"/>
            <a:ext cx="713813" cy="5354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CF9863-E2AC-40DC-8DCA-96D47D4198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3567047"/>
            <a:ext cx="713814" cy="535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D35080-1FCA-4D67-A619-1052CED679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4102547"/>
            <a:ext cx="713814" cy="535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96426B-E95D-4341-8284-BA360246AE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638050"/>
            <a:ext cx="713813" cy="5354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291EB39-6FCC-4D02-83E1-5C28B09878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9696"/>
            <a:ext cx="713814" cy="535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A48700-F021-4D4A-A665-15B78E00597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675196"/>
            <a:ext cx="713814" cy="535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131130-A08B-4370-9B18-CD97195295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5" y="6210223"/>
            <a:ext cx="713813" cy="53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2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9B2CD-5C54-2A43-91BA-F8ED3288316D}" type="datetime1">
              <a:rPr lang="en-US" smtClean="0"/>
              <a:t>1/17/20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©Solar Car Challenge Foundation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A324-180E-4A30-8C09-C3F0C3B68A8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A54CD4-D27F-4752-A23A-DE1C3B5C39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713813" cy="5354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3AC5FC-0D97-416A-B06C-498D80DDD8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1648"/>
            <a:ext cx="713814" cy="535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96FEB8-2E96-4EB3-843B-BFBEDCDB15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7148"/>
            <a:ext cx="713814" cy="535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CECD8B-BDB3-4FC7-88FB-02E4FC2885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92751"/>
            <a:ext cx="713813" cy="5354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7DBB69-7D4D-4F2F-BE18-341B120190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994398"/>
            <a:ext cx="713814" cy="535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6CF124-1BDD-4F1F-80BB-5A95D9A598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29898"/>
            <a:ext cx="713814" cy="535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9C604D-1E22-4EFB-9567-5B1F63E29C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3065401"/>
            <a:ext cx="713813" cy="5354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CF9863-E2AC-40DC-8DCA-96D47D4198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3567047"/>
            <a:ext cx="713814" cy="535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D35080-1FCA-4D67-A619-1052CED679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4102547"/>
            <a:ext cx="713814" cy="535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96426B-E95D-4341-8284-BA360246AE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638050"/>
            <a:ext cx="713813" cy="5354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291EB39-6FCC-4D02-83E1-5C28B09878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9696"/>
            <a:ext cx="713814" cy="535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A48700-F021-4D4A-A665-15B78E0059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675196"/>
            <a:ext cx="713814" cy="535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131130-A08B-4370-9B18-CD9719529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5" y="6210223"/>
            <a:ext cx="713813" cy="53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80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4212" y="365127"/>
            <a:ext cx="10085301" cy="1081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480177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618A1-B1DE-F248-A127-12D326F7CE95}" type="datetime1">
              <a:rPr lang="en-US" smtClean="0"/>
              <a:t>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480178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©Solar Car Challenge Foundation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480177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DA324-180E-4A30-8C09-C3F0C3B6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8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b="1" kern="1200">
          <a:solidFill>
            <a:schemeClr val="tx1"/>
          </a:solidFill>
          <a:latin typeface="Perpetua Titling MT" panose="02020502060505020804" pitchFamily="18" charset="0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706438"/>
            <a:ext cx="8839198" cy="2895600"/>
          </a:xfrm>
        </p:spPr>
        <p:txBody>
          <a:bodyPr/>
          <a:lstStyle/>
          <a:p>
            <a:r>
              <a:rPr lang="en-US" dirty="0"/>
              <a:t>Solar Car Suspension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Jarrett Dunn</a:t>
            </a:r>
          </a:p>
          <a:p>
            <a:r>
              <a:rPr lang="en-US" dirty="0"/>
              <a:t>SOLAR CAR CHALLENGE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©Solar Car Challenge Foundation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A324-180E-4A30-8C09-C3F0C3B68A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89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ED131-41AE-4266-A7CC-B83D45027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Toe (In)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5BF96D-5606-43D7-BF89-DADBB4FEB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2" y="1905000"/>
            <a:ext cx="5713305" cy="3581400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E51C5DFF-CD43-4736-A7CF-A22A8FFC4304}"/>
              </a:ext>
            </a:extLst>
          </p:cNvPr>
          <p:cNvSpPr/>
          <p:nvPr/>
        </p:nvSpPr>
        <p:spPr>
          <a:xfrm>
            <a:off x="7923212" y="4876800"/>
            <a:ext cx="304800" cy="1066800"/>
          </a:xfrm>
          <a:prstGeom prst="downArrow">
            <a:avLst>
              <a:gd name="adj1" fmla="val 22549"/>
              <a:gd name="adj2" fmla="val 151961"/>
            </a:avLst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FCA084-BEEA-42E8-9231-76913308EA19}"/>
              </a:ext>
            </a:extLst>
          </p:cNvPr>
          <p:cNvSpPr txBox="1"/>
          <p:nvPr/>
        </p:nvSpPr>
        <p:spPr>
          <a:xfrm>
            <a:off x="7389812" y="4975438"/>
            <a:ext cx="2590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Front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DD02782-BEE8-45AF-94F8-4B5E1B1D122A}"/>
              </a:ext>
            </a:extLst>
          </p:cNvPr>
          <p:cNvCxnSpPr>
            <a:cxnSpLocks/>
          </p:cNvCxnSpPr>
          <p:nvPr/>
        </p:nvCxnSpPr>
        <p:spPr>
          <a:xfrm>
            <a:off x="2208212" y="2133600"/>
            <a:ext cx="0" cy="4038600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F5127F0-6412-4FD8-BA3F-59FC37414100}"/>
              </a:ext>
            </a:extLst>
          </p:cNvPr>
          <p:cNvSpPr txBox="1"/>
          <p:nvPr/>
        </p:nvSpPr>
        <p:spPr>
          <a:xfrm>
            <a:off x="1408112" y="1764268"/>
            <a:ext cx="1600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Center Line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D462C2-F7C7-4B5F-855D-0012A8E5BA50}"/>
              </a:ext>
            </a:extLst>
          </p:cNvPr>
          <p:cNvCxnSpPr/>
          <p:nvPr/>
        </p:nvCxnSpPr>
        <p:spPr>
          <a:xfrm>
            <a:off x="2208212" y="2432566"/>
            <a:ext cx="685800" cy="37396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>
            <a:extLst>
              <a:ext uri="{FF2B5EF4-FFF2-40B4-BE49-F238E27FC236}">
                <a16:creationId xmlns:a16="http://schemas.microsoft.com/office/drawing/2014/main" id="{55329FD2-8D77-4A43-A220-27336ECB31AE}"/>
              </a:ext>
            </a:extLst>
          </p:cNvPr>
          <p:cNvSpPr/>
          <p:nvPr/>
        </p:nvSpPr>
        <p:spPr>
          <a:xfrm rot="7498796">
            <a:off x="2149509" y="4445913"/>
            <a:ext cx="533393" cy="506497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37F9409-5100-459D-94A5-8C73C048834F}"/>
                  </a:ext>
                </a:extLst>
              </p:cNvPr>
              <p:cNvSpPr txBox="1"/>
              <p:nvPr/>
            </p:nvSpPr>
            <p:spPr>
              <a:xfrm>
                <a:off x="2307980" y="4939579"/>
                <a:ext cx="45719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37F9409-5100-459D-94A5-8C73C0488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980" y="4939579"/>
                <a:ext cx="457196" cy="400110"/>
              </a:xfrm>
              <a:prstGeom prst="rect">
                <a:avLst/>
              </a:prstGeom>
              <a:blipFill>
                <a:blip r:embed="rId3"/>
                <a:stretch>
                  <a:fillRect b="-4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©Solar Car Challenge Foundation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A324-180E-4A30-8C09-C3F0C3B68A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55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13045-4DA0-4566-8C4F-7BFC65C3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Toe (Out)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25B07A-8C92-454C-A798-E4B21024D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12" y="1916423"/>
            <a:ext cx="6540589" cy="3863353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5310FAF8-2160-4C33-9150-803205CD557E}"/>
              </a:ext>
            </a:extLst>
          </p:cNvPr>
          <p:cNvSpPr/>
          <p:nvPr/>
        </p:nvSpPr>
        <p:spPr>
          <a:xfrm>
            <a:off x="7758201" y="5230896"/>
            <a:ext cx="304800" cy="1066800"/>
          </a:xfrm>
          <a:prstGeom prst="downArrow">
            <a:avLst>
              <a:gd name="adj1" fmla="val 22549"/>
              <a:gd name="adj2" fmla="val 151961"/>
            </a:avLst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0C8A0F-8397-4425-97E4-C3FA45AE926C}"/>
              </a:ext>
            </a:extLst>
          </p:cNvPr>
          <p:cNvSpPr txBox="1"/>
          <p:nvPr/>
        </p:nvSpPr>
        <p:spPr>
          <a:xfrm>
            <a:off x="7224801" y="5329534"/>
            <a:ext cx="2590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Front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459396-C937-4700-9F40-A7B38BD22A7A}"/>
              </a:ext>
            </a:extLst>
          </p:cNvPr>
          <p:cNvCxnSpPr>
            <a:cxnSpLocks/>
          </p:cNvCxnSpPr>
          <p:nvPr/>
        </p:nvCxnSpPr>
        <p:spPr>
          <a:xfrm>
            <a:off x="1979612" y="2332759"/>
            <a:ext cx="0" cy="3839441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C1A1E1F-9485-42D1-9D36-CC1BF1C8FD56}"/>
              </a:ext>
            </a:extLst>
          </p:cNvPr>
          <p:cNvSpPr txBox="1"/>
          <p:nvPr/>
        </p:nvSpPr>
        <p:spPr>
          <a:xfrm>
            <a:off x="1112837" y="1934214"/>
            <a:ext cx="1600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Center Line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05B063-5D74-46F2-8256-E375BC6654C7}"/>
              </a:ext>
            </a:extLst>
          </p:cNvPr>
          <p:cNvCxnSpPr>
            <a:cxnSpLocks/>
          </p:cNvCxnSpPr>
          <p:nvPr/>
        </p:nvCxnSpPr>
        <p:spPr>
          <a:xfrm flipH="1">
            <a:off x="1998662" y="1974850"/>
            <a:ext cx="838200" cy="33258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D09423E-9CE7-414E-8948-7F5BDCF94E6A}"/>
                  </a:ext>
                </a:extLst>
              </p:cNvPr>
              <p:cNvSpPr txBox="1"/>
              <p:nvPr/>
            </p:nvSpPr>
            <p:spPr>
              <a:xfrm>
                <a:off x="1903412" y="3962400"/>
                <a:ext cx="45719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D09423E-9CE7-414E-8948-7F5BDCF94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12" y="3962400"/>
                <a:ext cx="457196" cy="400110"/>
              </a:xfrm>
              <a:prstGeom prst="rect">
                <a:avLst/>
              </a:prstGeom>
              <a:blipFill>
                <a:blip r:embed="rId3"/>
                <a:stretch>
                  <a:fillRect b="-30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12">
            <a:extLst>
              <a:ext uri="{FF2B5EF4-FFF2-40B4-BE49-F238E27FC236}">
                <a16:creationId xmlns:a16="http://schemas.microsoft.com/office/drawing/2014/main" id="{154ECFAD-A437-46ED-A94B-CAA0CB4ECFF6}"/>
              </a:ext>
            </a:extLst>
          </p:cNvPr>
          <p:cNvSpPr/>
          <p:nvPr/>
        </p:nvSpPr>
        <p:spPr>
          <a:xfrm rot="19107867">
            <a:off x="1865313" y="4017783"/>
            <a:ext cx="533393" cy="506497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©Solar Car Challenge Foundation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A324-180E-4A30-8C09-C3F0C3B68A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57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18FC6-6767-47FB-A1AD-E88A9B809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BB0EC-4501-4CB5-968B-45E14CFEE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Affects Tire Wear</a:t>
            </a:r>
          </a:p>
          <a:p>
            <a:r>
              <a:rPr lang="en-US" dirty="0"/>
              <a:t>Toe Out</a:t>
            </a:r>
          </a:p>
          <a:p>
            <a:pPr lvl="1"/>
            <a:r>
              <a:rPr lang="en-US" dirty="0"/>
              <a:t>Improves Steering Response</a:t>
            </a:r>
          </a:p>
          <a:p>
            <a:pPr lvl="1"/>
            <a:r>
              <a:rPr lang="en-US" dirty="0"/>
              <a:t>Can make steering “jerky”</a:t>
            </a:r>
          </a:p>
          <a:p>
            <a:r>
              <a:rPr lang="en-US" dirty="0"/>
              <a:t>Toe In</a:t>
            </a:r>
          </a:p>
          <a:p>
            <a:pPr lvl="1"/>
            <a:r>
              <a:rPr lang="en-US" dirty="0"/>
              <a:t>Improves straight line stability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©Solar Car Challenge Foundation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A324-180E-4A30-8C09-C3F0C3B68A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09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7A0BF-6154-4390-A3EB-A531FB94E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D71CDD-3881-4FBD-8F37-8FBA6541C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Toe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Angle of the wheel and tire pointing away from the centerline of the vehicle</a:t>
            </a:r>
          </a:p>
          <a:p>
            <a:r>
              <a:rPr lang="en-US" dirty="0"/>
              <a:t>Caster</a:t>
            </a:r>
          </a:p>
          <a:p>
            <a:pPr lvl="1"/>
            <a:r>
              <a:rPr lang="en-US" dirty="0"/>
              <a:t>The angular displacement of the steering angle for the vertical axis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Camber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angle of the wheel and tire with respect to the vertical axis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Scrub Radius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distance between where the steering angle intersects the ground and the contact patch of the tire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©Solar Car Challenge Foundation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A324-180E-4A30-8C09-C3F0C3B68A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53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33382-4EE1-4DD7-9159-660F46B8C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Caster (Positive)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81211-B41C-4765-85C0-33B9334BE06D}"/>
              </a:ext>
            </a:extLst>
          </p:cNvPr>
          <p:cNvSpPr txBox="1"/>
          <p:nvPr/>
        </p:nvSpPr>
        <p:spPr>
          <a:xfrm>
            <a:off x="6932612" y="5195021"/>
            <a:ext cx="2590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Front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8324D3-1049-46FA-ACCE-58C6FFB9F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13" y="1830042"/>
            <a:ext cx="3886199" cy="4531189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BBEC0A3E-8B95-4B09-B0D9-1F8E622EB7F4}"/>
              </a:ext>
            </a:extLst>
          </p:cNvPr>
          <p:cNvSpPr/>
          <p:nvPr/>
        </p:nvSpPr>
        <p:spPr>
          <a:xfrm rot="16200000">
            <a:off x="8436150" y="5275686"/>
            <a:ext cx="304800" cy="1066800"/>
          </a:xfrm>
          <a:prstGeom prst="downArrow">
            <a:avLst>
              <a:gd name="adj1" fmla="val 22549"/>
              <a:gd name="adj2" fmla="val 151961"/>
            </a:avLst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B760C9-C11E-4C1B-9695-8DB16E0ECA47}"/>
              </a:ext>
            </a:extLst>
          </p:cNvPr>
          <p:cNvCxnSpPr/>
          <p:nvPr/>
        </p:nvCxnSpPr>
        <p:spPr>
          <a:xfrm>
            <a:off x="5256212" y="1828800"/>
            <a:ext cx="0" cy="4267200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A235979-B075-4587-96B8-0AF4FA34F000}"/>
              </a:ext>
            </a:extLst>
          </p:cNvPr>
          <p:cNvSpPr txBox="1"/>
          <p:nvPr/>
        </p:nvSpPr>
        <p:spPr>
          <a:xfrm>
            <a:off x="5000342" y="1660166"/>
            <a:ext cx="1600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Vertical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800B4F-385A-477D-A59C-C5274D271D62}"/>
              </a:ext>
            </a:extLst>
          </p:cNvPr>
          <p:cNvCxnSpPr>
            <a:cxnSpLocks/>
          </p:cNvCxnSpPr>
          <p:nvPr/>
        </p:nvCxnSpPr>
        <p:spPr>
          <a:xfrm>
            <a:off x="4875212" y="1828800"/>
            <a:ext cx="381000" cy="2819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BD0B100-0C08-401B-88CF-B93F7669B8CC}"/>
              </a:ext>
            </a:extLst>
          </p:cNvPr>
          <p:cNvSpPr txBox="1"/>
          <p:nvPr/>
        </p:nvSpPr>
        <p:spPr>
          <a:xfrm>
            <a:off x="4799015" y="1984977"/>
            <a:ext cx="45719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</a:rPr>
              <a:t>θ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©Solar Car Challenge Foundation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A324-180E-4A30-8C09-C3F0C3B68A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40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DC87A-008F-4B14-A5F1-1F239E11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15FD0-FDD4-4051-82C2-C55B2695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Creates straight line stability</a:t>
            </a:r>
          </a:p>
          <a:p>
            <a:r>
              <a:rPr lang="en-US" dirty="0"/>
              <a:t>Positive Caster</a:t>
            </a:r>
          </a:p>
          <a:p>
            <a:pPr lvl="1"/>
            <a:r>
              <a:rPr lang="en-US" dirty="0"/>
              <a:t>Steering wheel feedback</a:t>
            </a:r>
          </a:p>
          <a:p>
            <a:pPr lvl="1"/>
            <a:r>
              <a:rPr lang="en-US" dirty="0"/>
              <a:t>Makes car harder to turn</a:t>
            </a:r>
          </a:p>
          <a:p>
            <a:pPr lvl="1"/>
            <a:r>
              <a:rPr lang="en-US" dirty="0"/>
              <a:t>Causes wheels to self center</a:t>
            </a:r>
          </a:p>
          <a:p>
            <a:r>
              <a:rPr lang="en-US" dirty="0"/>
              <a:t>Negative Caster</a:t>
            </a:r>
          </a:p>
          <a:p>
            <a:pPr lvl="1"/>
            <a:r>
              <a:rPr lang="en-US" dirty="0"/>
              <a:t>Unstable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©Solar Car Challenge Foundation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A324-180E-4A30-8C09-C3F0C3B68A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1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7A0BF-6154-4390-A3EB-A531FB94E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D71CDD-3881-4FBD-8F37-8FBA6541C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Toe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Angle of the wheel and tire pointing away from the centerline of the vehicle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Caster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angular displacement of the steering angle for the vertical axis</a:t>
            </a:r>
          </a:p>
          <a:p>
            <a:r>
              <a:rPr lang="en-US" dirty="0"/>
              <a:t>Camber</a:t>
            </a:r>
          </a:p>
          <a:p>
            <a:pPr lvl="1"/>
            <a:r>
              <a:rPr lang="en-US" dirty="0"/>
              <a:t>The angle of the wheel and tire with respect to the vertical axis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Scrub Radius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distance between where the steering angle intersects the ground and the contact patch of the tire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©Solar Car Challenge Foundation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A324-180E-4A30-8C09-C3F0C3B68A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71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38FD5-9AF3-4D7E-9445-224D22863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Camber (Negative)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56FD35-170C-4D88-94EF-A50F4689F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12" y="1600200"/>
            <a:ext cx="7201045" cy="459628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3C62FF-FBFD-4F51-A930-4BBC841FB6CC}"/>
              </a:ext>
            </a:extLst>
          </p:cNvPr>
          <p:cNvCxnSpPr/>
          <p:nvPr/>
        </p:nvCxnSpPr>
        <p:spPr>
          <a:xfrm>
            <a:off x="2208212" y="1905000"/>
            <a:ext cx="0" cy="4267200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E2DC390-7AF1-4F09-9E06-7910DFCB3A66}"/>
              </a:ext>
            </a:extLst>
          </p:cNvPr>
          <p:cNvSpPr txBox="1"/>
          <p:nvPr/>
        </p:nvSpPr>
        <p:spPr>
          <a:xfrm>
            <a:off x="760410" y="1905000"/>
            <a:ext cx="1600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Vertical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9A95E61-4B3C-4E42-A077-FB4B6945FD48}"/>
              </a:ext>
            </a:extLst>
          </p:cNvPr>
          <p:cNvCxnSpPr>
            <a:cxnSpLocks/>
          </p:cNvCxnSpPr>
          <p:nvPr/>
        </p:nvCxnSpPr>
        <p:spPr>
          <a:xfrm flipH="1">
            <a:off x="2284412" y="1905000"/>
            <a:ext cx="762000" cy="403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990FF4-FD0B-4D6B-9E0C-F7AC4F42277E}"/>
                  </a:ext>
                </a:extLst>
              </p:cNvPr>
              <p:cNvSpPr txBox="1"/>
              <p:nvPr/>
            </p:nvSpPr>
            <p:spPr>
              <a:xfrm>
                <a:off x="2132012" y="4572000"/>
                <a:ext cx="45719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990FF4-FD0B-4D6B-9E0C-F7AC4F422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012" y="4572000"/>
                <a:ext cx="457196" cy="400110"/>
              </a:xfrm>
              <a:prstGeom prst="rect">
                <a:avLst/>
              </a:prstGeom>
              <a:blipFill>
                <a:blip r:embed="rId3"/>
                <a:stretch>
                  <a:fillRect b="-30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50954712-AD8E-4B75-AF03-9BF39B39B7F9}"/>
              </a:ext>
            </a:extLst>
          </p:cNvPr>
          <p:cNvSpPr txBox="1"/>
          <p:nvPr/>
        </p:nvSpPr>
        <p:spPr>
          <a:xfrm>
            <a:off x="7224801" y="5329534"/>
            <a:ext cx="2590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Front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FB65276-29A3-4A54-B00C-31C81BC52A7A}"/>
              </a:ext>
            </a:extLst>
          </p:cNvPr>
          <p:cNvGrpSpPr/>
          <p:nvPr/>
        </p:nvGrpSpPr>
        <p:grpSpPr>
          <a:xfrm>
            <a:off x="8266109" y="5791199"/>
            <a:ext cx="342904" cy="385466"/>
            <a:chOff x="8266108" y="5715000"/>
            <a:chExt cx="368377" cy="461665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E8A83BE-0489-4F66-8B96-925EB110A18B}"/>
                </a:ext>
              </a:extLst>
            </p:cNvPr>
            <p:cNvSpPr/>
            <p:nvPr/>
          </p:nvSpPr>
          <p:spPr>
            <a:xfrm>
              <a:off x="8380412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885B4DB-E069-4058-87E6-EA68AF270B5D}"/>
                </a:ext>
              </a:extLst>
            </p:cNvPr>
            <p:cNvSpPr/>
            <p:nvPr/>
          </p:nvSpPr>
          <p:spPr>
            <a:xfrm>
              <a:off x="8266108" y="5715000"/>
              <a:ext cx="368377" cy="4616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Arc 12">
            <a:extLst>
              <a:ext uri="{FF2B5EF4-FFF2-40B4-BE49-F238E27FC236}">
                <a16:creationId xmlns:a16="http://schemas.microsoft.com/office/drawing/2014/main" id="{B9FBDB6F-03AF-43F5-BAFE-E957A6F6CB48}"/>
              </a:ext>
            </a:extLst>
          </p:cNvPr>
          <p:cNvSpPr/>
          <p:nvPr/>
        </p:nvSpPr>
        <p:spPr>
          <a:xfrm rot="19107867">
            <a:off x="2080475" y="4561941"/>
            <a:ext cx="533393" cy="506497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©Solar Car Challenge Foundation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A324-180E-4A30-8C09-C3F0C3B68A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29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38FD5-9AF3-4D7E-9445-224D22863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Camber (Negative)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56FD35-170C-4D88-94EF-A50F4689F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752" y="1600200"/>
            <a:ext cx="6641165" cy="459628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3C62FF-FBFD-4F51-A930-4BBC841FB6CC}"/>
              </a:ext>
            </a:extLst>
          </p:cNvPr>
          <p:cNvCxnSpPr/>
          <p:nvPr/>
        </p:nvCxnSpPr>
        <p:spPr>
          <a:xfrm>
            <a:off x="2208212" y="1905000"/>
            <a:ext cx="0" cy="4267200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E2DC390-7AF1-4F09-9E06-7910DFCB3A66}"/>
              </a:ext>
            </a:extLst>
          </p:cNvPr>
          <p:cNvSpPr txBox="1"/>
          <p:nvPr/>
        </p:nvSpPr>
        <p:spPr>
          <a:xfrm>
            <a:off x="719240" y="1905000"/>
            <a:ext cx="1600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Vertical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9A95E61-4B3C-4E42-A077-FB4B6945FD48}"/>
              </a:ext>
            </a:extLst>
          </p:cNvPr>
          <p:cNvCxnSpPr>
            <a:cxnSpLocks/>
          </p:cNvCxnSpPr>
          <p:nvPr/>
        </p:nvCxnSpPr>
        <p:spPr>
          <a:xfrm>
            <a:off x="2284412" y="2895600"/>
            <a:ext cx="533400" cy="33008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990FF4-FD0B-4D6B-9E0C-F7AC4F42277E}"/>
                  </a:ext>
                </a:extLst>
              </p:cNvPr>
              <p:cNvSpPr txBox="1"/>
              <p:nvPr/>
            </p:nvSpPr>
            <p:spPr>
              <a:xfrm>
                <a:off x="2138566" y="4267200"/>
                <a:ext cx="45719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F990FF4-FD0B-4D6B-9E0C-F7AC4F422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566" y="4267200"/>
                <a:ext cx="457196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15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50954712-AD8E-4B75-AF03-9BF39B39B7F9}"/>
              </a:ext>
            </a:extLst>
          </p:cNvPr>
          <p:cNvSpPr txBox="1"/>
          <p:nvPr/>
        </p:nvSpPr>
        <p:spPr>
          <a:xfrm>
            <a:off x="7224801" y="5329534"/>
            <a:ext cx="2590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Front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FB65276-29A3-4A54-B00C-31C81BC52A7A}"/>
              </a:ext>
            </a:extLst>
          </p:cNvPr>
          <p:cNvGrpSpPr/>
          <p:nvPr/>
        </p:nvGrpSpPr>
        <p:grpSpPr>
          <a:xfrm>
            <a:off x="8266109" y="5791199"/>
            <a:ext cx="342904" cy="385466"/>
            <a:chOff x="8266108" y="5715000"/>
            <a:chExt cx="368377" cy="461665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E8A83BE-0489-4F66-8B96-925EB110A18B}"/>
                </a:ext>
              </a:extLst>
            </p:cNvPr>
            <p:cNvSpPr/>
            <p:nvPr/>
          </p:nvSpPr>
          <p:spPr>
            <a:xfrm>
              <a:off x="8380412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885B4DB-E069-4058-87E6-EA68AF270B5D}"/>
                </a:ext>
              </a:extLst>
            </p:cNvPr>
            <p:cNvSpPr/>
            <p:nvPr/>
          </p:nvSpPr>
          <p:spPr>
            <a:xfrm>
              <a:off x="8266108" y="5715000"/>
              <a:ext cx="368377" cy="4616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Arc 11">
            <a:extLst>
              <a:ext uri="{FF2B5EF4-FFF2-40B4-BE49-F238E27FC236}">
                <a16:creationId xmlns:a16="http://schemas.microsoft.com/office/drawing/2014/main" id="{CFE9B8D8-1BC1-49A9-A822-25247648F0DB}"/>
              </a:ext>
            </a:extLst>
          </p:cNvPr>
          <p:cNvSpPr/>
          <p:nvPr/>
        </p:nvSpPr>
        <p:spPr>
          <a:xfrm rot="7567476">
            <a:off x="2074703" y="4226274"/>
            <a:ext cx="533393" cy="506497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©Solar Car Challenge Foundation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A324-180E-4A30-8C09-C3F0C3B68A8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99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A57C7-A2FE-40A6-AC48-003569B6C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85FBD-047E-4BA6-B0F4-0F71EF883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Affects grip and stability in cornering</a:t>
            </a:r>
          </a:p>
          <a:p>
            <a:r>
              <a:rPr lang="en-US" dirty="0"/>
              <a:t>Not applicable to solar car racing</a:t>
            </a:r>
          </a:p>
          <a:p>
            <a:r>
              <a:rPr lang="en-US" dirty="0"/>
              <a:t>Camber Gain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3080B0-BBC2-4BE4-B91C-FF8AABCF5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12" y="3608301"/>
            <a:ext cx="6476190" cy="284444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©Solar Car Challenge Foundation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A324-180E-4A30-8C09-C3F0C3B68A8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0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9EC63-4B58-4B83-8BB2-9F58CBF67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E6EA9-6E0F-4E8B-98CC-E19AB214A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Suspension Types</a:t>
            </a:r>
          </a:p>
          <a:p>
            <a:r>
              <a:rPr lang="en-US" dirty="0"/>
              <a:t>Key Terms</a:t>
            </a:r>
          </a:p>
          <a:p>
            <a:r>
              <a:rPr lang="en-US" dirty="0"/>
              <a:t>Measuring Toe</a:t>
            </a:r>
          </a:p>
          <a:p>
            <a:r>
              <a:rPr lang="en-US" dirty="0"/>
              <a:t>Ackerman Steering</a:t>
            </a:r>
          </a:p>
          <a:p>
            <a:r>
              <a:rPr lang="en-US" dirty="0"/>
              <a:t>Best Practices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©Solar Car Challenge Foundation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A324-180E-4A30-8C09-C3F0C3B68A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84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7A0BF-6154-4390-A3EB-A531FB94E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D71CDD-3881-4FBD-8F37-8FBA6541C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Toe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Angle of the wheel and tire pointing away from the centerline of the vehicle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Caster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angular displacement of the steering angle for the vertical axis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Camber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angle of the wheel and tire with respect to the vertical axis</a:t>
            </a:r>
          </a:p>
          <a:p>
            <a:r>
              <a:rPr lang="en-US" dirty="0"/>
              <a:t>Scrub Radius</a:t>
            </a:r>
          </a:p>
          <a:p>
            <a:pPr lvl="1"/>
            <a:r>
              <a:rPr lang="en-US" dirty="0"/>
              <a:t>The distance between where the steering angle intersects the ground and the contact patch of the tire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©Solar Car Challenge Foundation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A324-180E-4A30-8C09-C3F0C3B68A8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32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78C8E-190A-4FC3-9124-7F1AA7E01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Scrub Radius (Positive)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CA1BA0-0923-4DE3-8D70-0FCF8103B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13" y="1610754"/>
            <a:ext cx="6096000" cy="408347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4E3AA2-876F-4F7B-B57F-D0FAABCB6FA5}"/>
              </a:ext>
            </a:extLst>
          </p:cNvPr>
          <p:cNvCxnSpPr>
            <a:cxnSpLocks/>
          </p:cNvCxnSpPr>
          <p:nvPr/>
        </p:nvCxnSpPr>
        <p:spPr>
          <a:xfrm>
            <a:off x="3579812" y="1752600"/>
            <a:ext cx="0" cy="3895725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208C06-E9DE-45B6-9D76-6C7A2DBABADA}"/>
              </a:ext>
            </a:extLst>
          </p:cNvPr>
          <p:cNvCxnSpPr/>
          <p:nvPr/>
        </p:nvCxnSpPr>
        <p:spPr>
          <a:xfrm>
            <a:off x="1903412" y="5648325"/>
            <a:ext cx="8077200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8E7E1D-8352-4C91-AA0A-22F8013DEA00}"/>
              </a:ext>
            </a:extLst>
          </p:cNvPr>
          <p:cNvCxnSpPr>
            <a:cxnSpLocks/>
          </p:cNvCxnSpPr>
          <p:nvPr/>
        </p:nvCxnSpPr>
        <p:spPr>
          <a:xfrm flipH="1">
            <a:off x="4170362" y="1981200"/>
            <a:ext cx="704850" cy="3667125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080A965-C563-481D-B71C-2FAC19FA1687}"/>
              </a:ext>
            </a:extLst>
          </p:cNvPr>
          <p:cNvSpPr/>
          <p:nvPr/>
        </p:nvSpPr>
        <p:spPr>
          <a:xfrm>
            <a:off x="3503648" y="5580640"/>
            <a:ext cx="152328" cy="13537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7E75A19-C655-4028-8BDF-CB4AB190861D}"/>
              </a:ext>
            </a:extLst>
          </p:cNvPr>
          <p:cNvSpPr/>
          <p:nvPr/>
        </p:nvSpPr>
        <p:spPr>
          <a:xfrm>
            <a:off x="4094199" y="5591533"/>
            <a:ext cx="152328" cy="13537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2C8984C2-7768-4587-9D55-C43B356C81BD}"/>
              </a:ext>
            </a:extLst>
          </p:cNvPr>
          <p:cNvSpPr/>
          <p:nvPr/>
        </p:nvSpPr>
        <p:spPr>
          <a:xfrm rot="5400000">
            <a:off x="3806800" y="5685586"/>
            <a:ext cx="152328" cy="380976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8BED92-4BEE-47D0-A6E6-B616982CB3E9}"/>
              </a:ext>
            </a:extLst>
          </p:cNvPr>
          <p:cNvSpPr txBox="1"/>
          <p:nvPr/>
        </p:nvSpPr>
        <p:spPr>
          <a:xfrm>
            <a:off x="3076493" y="6086499"/>
            <a:ext cx="1612942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Scrub Radius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©Solar Car Challenge Foundation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A324-180E-4A30-8C09-C3F0C3B68A8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2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88591-8C34-4159-AD26-A0D8C0585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Scrub Radius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CA0FF-EBE8-4C2C-870F-047B8BC77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Coffee Cup Experiment</a:t>
            </a:r>
          </a:p>
          <a:p>
            <a:r>
              <a:rPr lang="en-US" dirty="0"/>
              <a:t>Harder to Turn</a:t>
            </a:r>
          </a:p>
          <a:p>
            <a:r>
              <a:rPr lang="en-US" dirty="0"/>
              <a:t>Increase wear on tire</a:t>
            </a:r>
          </a:p>
          <a:p>
            <a:r>
              <a:rPr lang="en-US" dirty="0"/>
              <a:t>Positive</a:t>
            </a:r>
          </a:p>
          <a:p>
            <a:pPr lvl="1"/>
            <a:r>
              <a:rPr lang="en-US" dirty="0"/>
              <a:t>Cause center seeking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©Solar Car Challenge Foundation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A324-180E-4A30-8C09-C3F0C3B68A8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38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CF8F3-901A-4396-83A3-55B541822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Ackerman Steering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9E4187-AD93-4122-A6EA-5E3F30CC0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12" y="2057400"/>
            <a:ext cx="5436385" cy="381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DF255E-9F67-4BFF-B494-FFD548515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12" y="2243418"/>
            <a:ext cx="2667000" cy="362398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©Solar Car Challenge Foundation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A324-180E-4A30-8C09-C3F0C3B68A8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2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9953E-7 2.22222E-6 L -0.21047 2.22222E-6 " pathEditMode="relative" rAng="0" ptsTypes="AA">
                                      <p:cBhvr>
                                        <p:cTn id="6" dur="2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FDB8C-5E01-46A1-9777-E867B4EF5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Toe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9563D2-617D-446B-A44B-FBE1ED7F52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2315584"/>
            <a:ext cx="2887400" cy="180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6F3337-29BB-41A7-A6A3-51E84A9851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12" y="2317043"/>
            <a:ext cx="2887401" cy="1809975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919B39-EA2B-460E-9DD9-5F012521E65A}"/>
              </a:ext>
            </a:extLst>
          </p:cNvPr>
          <p:cNvCxnSpPr/>
          <p:nvPr/>
        </p:nvCxnSpPr>
        <p:spPr>
          <a:xfrm>
            <a:off x="684212" y="1981200"/>
            <a:ext cx="762000" cy="449580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A81B2D-51A5-4503-8D52-8870F60EA4A1}"/>
              </a:ext>
            </a:extLst>
          </p:cNvPr>
          <p:cNvCxnSpPr>
            <a:cxnSpLocks/>
          </p:cNvCxnSpPr>
          <p:nvPr/>
        </p:nvCxnSpPr>
        <p:spPr>
          <a:xfrm flipH="1">
            <a:off x="7008885" y="1981200"/>
            <a:ext cx="770199" cy="449580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5C68A1F-5A23-4308-BB92-D15625BCA7EB}"/>
              </a:ext>
            </a:extLst>
          </p:cNvPr>
          <p:cNvSpPr txBox="1"/>
          <p:nvPr/>
        </p:nvSpPr>
        <p:spPr>
          <a:xfrm>
            <a:off x="531812" y="4292750"/>
            <a:ext cx="60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1100" dirty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BD2AA3-B711-4794-9C03-B7983CA29163}"/>
              </a:ext>
            </a:extLst>
          </p:cNvPr>
          <p:cNvSpPr txBox="1"/>
          <p:nvPr/>
        </p:nvSpPr>
        <p:spPr>
          <a:xfrm>
            <a:off x="7298861" y="4129602"/>
            <a:ext cx="60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11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3F7BE0-DDB8-4A28-A420-2BC96C93346D}"/>
              </a:ext>
            </a:extLst>
          </p:cNvPr>
          <p:cNvSpPr txBox="1"/>
          <p:nvPr/>
        </p:nvSpPr>
        <p:spPr>
          <a:xfrm>
            <a:off x="760412" y="5715000"/>
            <a:ext cx="60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</a:t>
            </a:r>
            <a:r>
              <a:rPr lang="en-US" sz="1100" dirty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337B12-184A-46D5-A30E-C58D9B94A2FB}"/>
              </a:ext>
            </a:extLst>
          </p:cNvPr>
          <p:cNvSpPr txBox="1"/>
          <p:nvPr/>
        </p:nvSpPr>
        <p:spPr>
          <a:xfrm>
            <a:off x="7019500" y="6022046"/>
            <a:ext cx="60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</a:t>
            </a:r>
            <a:r>
              <a:rPr lang="en-US" sz="11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0CFFEF0-13BD-436A-A8FF-A658BAA9F44C}"/>
              </a:ext>
            </a:extLst>
          </p:cNvPr>
          <p:cNvSpPr/>
          <p:nvPr/>
        </p:nvSpPr>
        <p:spPr>
          <a:xfrm>
            <a:off x="1077143" y="4502071"/>
            <a:ext cx="152328" cy="13537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ED12A26-0679-4F97-BAE2-CB0E43505A29}"/>
              </a:ext>
            </a:extLst>
          </p:cNvPr>
          <p:cNvSpPr/>
          <p:nvPr/>
        </p:nvSpPr>
        <p:spPr>
          <a:xfrm>
            <a:off x="7248136" y="4523582"/>
            <a:ext cx="152328" cy="13537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54921F1-9927-40F1-829C-07BDA652D304}"/>
              </a:ext>
            </a:extLst>
          </p:cNvPr>
          <p:cNvSpPr/>
          <p:nvPr/>
        </p:nvSpPr>
        <p:spPr>
          <a:xfrm>
            <a:off x="1329934" y="5893387"/>
            <a:ext cx="152328" cy="13537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95582B5-DFD1-4F3B-9B81-4C8819E03085}"/>
              </a:ext>
            </a:extLst>
          </p:cNvPr>
          <p:cNvSpPr/>
          <p:nvPr/>
        </p:nvSpPr>
        <p:spPr>
          <a:xfrm>
            <a:off x="7013020" y="5893387"/>
            <a:ext cx="152328" cy="13537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C221C232-87BA-4DBF-B048-2F8FB7E1628F}"/>
              </a:ext>
            </a:extLst>
          </p:cNvPr>
          <p:cNvSpPr/>
          <p:nvPr/>
        </p:nvSpPr>
        <p:spPr>
          <a:xfrm>
            <a:off x="3647885" y="2639434"/>
            <a:ext cx="304800" cy="1066800"/>
          </a:xfrm>
          <a:prstGeom prst="downArrow">
            <a:avLst>
              <a:gd name="adj1" fmla="val 22549"/>
              <a:gd name="adj2" fmla="val 151961"/>
            </a:avLst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5B69FB-13EA-4840-A143-BBEC5D50DEE5}"/>
              </a:ext>
            </a:extLst>
          </p:cNvPr>
          <p:cNvSpPr txBox="1"/>
          <p:nvPr/>
        </p:nvSpPr>
        <p:spPr>
          <a:xfrm>
            <a:off x="3114485" y="2738072"/>
            <a:ext cx="2590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Front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34F427D-11D9-4CFE-BB23-D1F3256D3F38}"/>
              </a:ext>
            </a:extLst>
          </p:cNvPr>
          <p:cNvCxnSpPr/>
          <p:nvPr/>
        </p:nvCxnSpPr>
        <p:spPr>
          <a:xfrm>
            <a:off x="1229471" y="4572893"/>
            <a:ext cx="6018665" cy="2151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4136850-0019-4DCA-9985-64C65DD6F491}"/>
              </a:ext>
            </a:extLst>
          </p:cNvPr>
          <p:cNvCxnSpPr>
            <a:cxnSpLocks/>
          </p:cNvCxnSpPr>
          <p:nvPr/>
        </p:nvCxnSpPr>
        <p:spPr>
          <a:xfrm>
            <a:off x="1446176" y="5965106"/>
            <a:ext cx="5486509" cy="245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ight Brace 24">
            <a:extLst>
              <a:ext uri="{FF2B5EF4-FFF2-40B4-BE49-F238E27FC236}">
                <a16:creationId xmlns:a16="http://schemas.microsoft.com/office/drawing/2014/main" id="{D6BDB20A-5C5D-49E7-A698-B700A8435A30}"/>
              </a:ext>
            </a:extLst>
          </p:cNvPr>
          <p:cNvSpPr/>
          <p:nvPr/>
        </p:nvSpPr>
        <p:spPr>
          <a:xfrm rot="555195">
            <a:off x="7350682" y="4694936"/>
            <a:ext cx="465471" cy="1185787"/>
          </a:xfrm>
          <a:prstGeom prst="rightBrac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AEE573F-DC57-4632-AB8C-39711DC1FB74}"/>
              </a:ext>
            </a:extLst>
          </p:cNvPr>
          <p:cNvSpPr txBox="1"/>
          <p:nvPr/>
        </p:nvSpPr>
        <p:spPr>
          <a:xfrm>
            <a:off x="7789322" y="5105401"/>
            <a:ext cx="60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FEF870-A01E-437C-BF76-43AC5AE5714F}"/>
              </a:ext>
            </a:extLst>
          </p:cNvPr>
          <p:cNvSpPr txBox="1"/>
          <p:nvPr/>
        </p:nvSpPr>
        <p:spPr>
          <a:xfrm>
            <a:off x="3095839" y="3696360"/>
            <a:ext cx="22859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Dist</a:t>
            </a:r>
            <a:r>
              <a:rPr lang="en-US" dirty="0">
                <a:solidFill>
                  <a:srgbClr val="FF0000"/>
                </a:solidFill>
              </a:rPr>
              <a:t> 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A67669-541F-41DB-9E33-604CB91598FD}"/>
              </a:ext>
            </a:extLst>
          </p:cNvPr>
          <p:cNvSpPr txBox="1"/>
          <p:nvPr/>
        </p:nvSpPr>
        <p:spPr>
          <a:xfrm>
            <a:off x="3073330" y="4959260"/>
            <a:ext cx="22859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Dist</a:t>
            </a:r>
            <a:r>
              <a:rPr lang="en-US" dirty="0">
                <a:solidFill>
                  <a:srgbClr val="FF0000"/>
                </a:solidFill>
              </a:rPr>
              <a:t>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8FF4D21-FFEC-4139-A07D-8AF31DF2DA22}"/>
                  </a:ext>
                </a:extLst>
              </p:cNvPr>
              <p:cNvSpPr txBox="1"/>
              <p:nvPr/>
            </p:nvSpPr>
            <p:spPr>
              <a:xfrm>
                <a:off x="7959186" y="3435930"/>
                <a:ext cx="4162871" cy="9560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𝐷𝑖𝑠𝑡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𝐷𝑖𝑠𝑡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𝐷𝑖𝑠𝑡</m:t>
                                  </m:r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8FF4D21-FFEC-4139-A07D-8AF31DF2D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186" y="3435930"/>
                <a:ext cx="4162871" cy="9560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ight Brace 29">
            <a:extLst>
              <a:ext uri="{FF2B5EF4-FFF2-40B4-BE49-F238E27FC236}">
                <a16:creationId xmlns:a16="http://schemas.microsoft.com/office/drawing/2014/main" id="{DB9E1159-9D65-4B50-B682-DF20FEB0BA6A}"/>
              </a:ext>
            </a:extLst>
          </p:cNvPr>
          <p:cNvSpPr/>
          <p:nvPr/>
        </p:nvSpPr>
        <p:spPr>
          <a:xfrm rot="16200000">
            <a:off x="3982674" y="1290572"/>
            <a:ext cx="434442" cy="6116962"/>
          </a:xfrm>
          <a:prstGeom prst="rightBrace">
            <a:avLst>
              <a:gd name="adj1" fmla="val 8333"/>
              <a:gd name="adj2" fmla="val 51542"/>
            </a:avLst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48A46C8D-D79E-4BE1-8EAC-170CA10524D5}"/>
              </a:ext>
            </a:extLst>
          </p:cNvPr>
          <p:cNvSpPr/>
          <p:nvPr/>
        </p:nvSpPr>
        <p:spPr>
          <a:xfrm rot="16200000">
            <a:off x="4019280" y="2954742"/>
            <a:ext cx="287128" cy="5433330"/>
          </a:xfrm>
          <a:prstGeom prst="rightBrace">
            <a:avLst>
              <a:gd name="adj1" fmla="val 59287"/>
              <a:gd name="adj2" fmla="val 50701"/>
            </a:avLst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DC34BCD-5F74-49D7-BC59-CF1F5D06E22A}"/>
              </a:ext>
            </a:extLst>
          </p:cNvPr>
          <p:cNvCxnSpPr>
            <a:stCxn id="14" idx="4"/>
          </p:cNvCxnSpPr>
          <p:nvPr/>
        </p:nvCxnSpPr>
        <p:spPr>
          <a:xfrm>
            <a:off x="1153307" y="4637441"/>
            <a:ext cx="6094829" cy="321819"/>
          </a:xfrm>
          <a:prstGeom prst="straightConnector1">
            <a:avLst/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E2EB2E1-7D7C-401F-BCDA-6AE7EAEEF03E}"/>
              </a:ext>
            </a:extLst>
          </p:cNvPr>
          <p:cNvCxnSpPr>
            <a:cxnSpLocks/>
          </p:cNvCxnSpPr>
          <p:nvPr/>
        </p:nvCxnSpPr>
        <p:spPr>
          <a:xfrm flipV="1">
            <a:off x="1204032" y="4723063"/>
            <a:ext cx="6094829" cy="345151"/>
          </a:xfrm>
          <a:prstGeom prst="straightConnector1">
            <a:avLst/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A7E5D57-05FA-4828-A63D-5DBAAEC89024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1278873" y="5302256"/>
            <a:ext cx="5756455" cy="610955"/>
          </a:xfrm>
          <a:prstGeom prst="straightConnector1">
            <a:avLst/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5DF4806-6CC9-4AC0-995F-3C272AF52185}"/>
                  </a:ext>
                </a:extLst>
              </p:cNvPr>
              <p:cNvSpPr txBox="1"/>
              <p:nvPr/>
            </p:nvSpPr>
            <p:spPr>
              <a:xfrm>
                <a:off x="7981874" y="4594235"/>
                <a:ext cx="332135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𝑜𝑒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𝐷𝑖𝑠𝑡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𝐷𝑖𝑠𝑡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5DF4806-6CC9-4AC0-995F-3C272AF52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874" y="4594235"/>
                <a:ext cx="332135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202" t="-143333" b="-17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©Solar Car Challenge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A324-180E-4A30-8C09-C3F0C3B68A8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3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25" grpId="0" animBg="1"/>
      <p:bldP spid="26" grpId="0"/>
      <p:bldP spid="27" grpId="0"/>
      <p:bldP spid="27" grpId="1"/>
      <p:bldP spid="28" grpId="0"/>
      <p:bldP spid="28" grpId="1"/>
      <p:bldP spid="29" grpId="0"/>
      <p:bldP spid="29" grpId="1"/>
      <p:bldP spid="30" grpId="0" animBg="1"/>
      <p:bldP spid="30" grpId="1" animBg="1"/>
      <p:bldP spid="30" grpId="2" animBg="1"/>
      <p:bldP spid="31" grpId="0" animBg="1"/>
      <p:bldP spid="31" grpId="1" animBg="1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FDB8C-5E01-46A1-9777-E867B4EF5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Toe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9563D2-617D-446B-A44B-FBE1ED7F52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48" y="2315584"/>
            <a:ext cx="2887400" cy="180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6F3337-29BB-41A7-A6A3-51E84A9851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48" y="2317043"/>
            <a:ext cx="2887401" cy="1809975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919B39-EA2B-460E-9DD9-5F012521E65A}"/>
              </a:ext>
            </a:extLst>
          </p:cNvPr>
          <p:cNvCxnSpPr>
            <a:cxnSpLocks/>
          </p:cNvCxnSpPr>
          <p:nvPr/>
        </p:nvCxnSpPr>
        <p:spPr>
          <a:xfrm>
            <a:off x="854248" y="1981200"/>
            <a:ext cx="71083" cy="4502511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A81B2D-51A5-4503-8D52-8870F60EA4A1}"/>
              </a:ext>
            </a:extLst>
          </p:cNvPr>
          <p:cNvCxnSpPr>
            <a:cxnSpLocks/>
          </p:cNvCxnSpPr>
          <p:nvPr/>
        </p:nvCxnSpPr>
        <p:spPr>
          <a:xfrm>
            <a:off x="7949121" y="1981200"/>
            <a:ext cx="59728" cy="449580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5C68A1F-5A23-4308-BB92-D15625BCA7EB}"/>
              </a:ext>
            </a:extLst>
          </p:cNvPr>
          <p:cNvSpPr txBox="1"/>
          <p:nvPr/>
        </p:nvSpPr>
        <p:spPr>
          <a:xfrm>
            <a:off x="303212" y="2315229"/>
            <a:ext cx="58657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1100" dirty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BD2AA3-B711-4794-9C03-B7983CA29163}"/>
              </a:ext>
            </a:extLst>
          </p:cNvPr>
          <p:cNvSpPr txBox="1"/>
          <p:nvPr/>
        </p:nvSpPr>
        <p:spPr>
          <a:xfrm>
            <a:off x="7906911" y="2297562"/>
            <a:ext cx="60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11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3F7BE0-DDB8-4A28-A420-2BC96C93346D}"/>
              </a:ext>
            </a:extLst>
          </p:cNvPr>
          <p:cNvSpPr txBox="1"/>
          <p:nvPr/>
        </p:nvSpPr>
        <p:spPr>
          <a:xfrm>
            <a:off x="346658" y="3780991"/>
            <a:ext cx="60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</a:t>
            </a:r>
            <a:r>
              <a:rPr lang="en-US" sz="1100" dirty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337B12-184A-46D5-A30E-C58D9B94A2FB}"/>
              </a:ext>
            </a:extLst>
          </p:cNvPr>
          <p:cNvSpPr txBox="1"/>
          <p:nvPr/>
        </p:nvSpPr>
        <p:spPr>
          <a:xfrm>
            <a:off x="8008849" y="3658600"/>
            <a:ext cx="60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</a:t>
            </a:r>
            <a:r>
              <a:rPr lang="en-US" sz="11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C221C232-87BA-4DBF-B048-2F8FB7E1628F}"/>
              </a:ext>
            </a:extLst>
          </p:cNvPr>
          <p:cNvSpPr/>
          <p:nvPr/>
        </p:nvSpPr>
        <p:spPr>
          <a:xfrm>
            <a:off x="3817921" y="2639434"/>
            <a:ext cx="304800" cy="1066800"/>
          </a:xfrm>
          <a:prstGeom prst="downArrow">
            <a:avLst>
              <a:gd name="adj1" fmla="val 22549"/>
              <a:gd name="adj2" fmla="val 151961"/>
            </a:avLst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5B69FB-13EA-4840-A143-BBEC5D50DEE5}"/>
              </a:ext>
            </a:extLst>
          </p:cNvPr>
          <p:cNvSpPr txBox="1"/>
          <p:nvPr/>
        </p:nvSpPr>
        <p:spPr>
          <a:xfrm>
            <a:off x="3284521" y="2738072"/>
            <a:ext cx="2590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Front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4136850-0019-4DCA-9985-64C65DD6F491}"/>
              </a:ext>
            </a:extLst>
          </p:cNvPr>
          <p:cNvCxnSpPr>
            <a:cxnSpLocks/>
          </p:cNvCxnSpPr>
          <p:nvPr/>
        </p:nvCxnSpPr>
        <p:spPr>
          <a:xfrm>
            <a:off x="967541" y="5967560"/>
            <a:ext cx="6965108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8FF4D21-FFEC-4139-A07D-8AF31DF2DA22}"/>
                  </a:ext>
                </a:extLst>
              </p:cNvPr>
              <p:cNvSpPr txBox="1"/>
              <p:nvPr/>
            </p:nvSpPr>
            <p:spPr>
              <a:xfrm>
                <a:off x="8041675" y="4429465"/>
                <a:ext cx="4163191" cy="8298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𝐷𝑖𝑠𝑡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𝐷𝑖𝑠𝑡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𝐷𝑖𝑠𝑡</m:t>
                                  </m:r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8FF4D21-FFEC-4139-A07D-8AF31DF2D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1675" y="4429465"/>
                <a:ext cx="4163191" cy="8298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4EE0A5F-5B7B-4EDD-B9C5-E8AE157A0921}"/>
              </a:ext>
            </a:extLst>
          </p:cNvPr>
          <p:cNvCxnSpPr>
            <a:cxnSpLocks/>
          </p:cNvCxnSpPr>
          <p:nvPr/>
        </p:nvCxnSpPr>
        <p:spPr>
          <a:xfrm flipH="1">
            <a:off x="7830638" y="2738072"/>
            <a:ext cx="11848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39D670C-8A6B-4E35-B716-33318D2B60C8}"/>
              </a:ext>
            </a:extLst>
          </p:cNvPr>
          <p:cNvCxnSpPr>
            <a:cxnSpLocks/>
          </p:cNvCxnSpPr>
          <p:nvPr/>
        </p:nvCxnSpPr>
        <p:spPr>
          <a:xfrm flipH="1">
            <a:off x="7636048" y="3962400"/>
            <a:ext cx="34708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ight Brace 38">
            <a:extLst>
              <a:ext uri="{FF2B5EF4-FFF2-40B4-BE49-F238E27FC236}">
                <a16:creationId xmlns:a16="http://schemas.microsoft.com/office/drawing/2014/main" id="{7D8F0D10-4825-451D-B872-0205C48A7536}"/>
              </a:ext>
            </a:extLst>
          </p:cNvPr>
          <p:cNvSpPr/>
          <p:nvPr/>
        </p:nvSpPr>
        <p:spPr>
          <a:xfrm>
            <a:off x="8504248" y="2651973"/>
            <a:ext cx="465471" cy="1185787"/>
          </a:xfrm>
          <a:prstGeom prst="rightBrac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1C8B793-25BA-4139-B6FA-711129BEB6FA}"/>
              </a:ext>
            </a:extLst>
          </p:cNvPr>
          <p:cNvSpPr txBox="1"/>
          <p:nvPr/>
        </p:nvSpPr>
        <p:spPr>
          <a:xfrm>
            <a:off x="8807620" y="3014033"/>
            <a:ext cx="60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©Solar Car Challenge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A324-180E-4A30-8C09-C3F0C3B68A8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2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9" grpId="0"/>
      <p:bldP spid="39" grpId="0" animBg="1"/>
      <p:bldP spid="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043B7-5A9D-44B2-A620-86B757C34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21001-11B4-4179-8C23-019A19D1E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04999"/>
            <a:ext cx="4571999" cy="4114801"/>
          </a:xfrm>
        </p:spPr>
        <p:txBody>
          <a:bodyPr/>
          <a:lstStyle/>
          <a:p>
            <a:r>
              <a:rPr lang="en-US" dirty="0"/>
              <a:t>Consistency is key</a:t>
            </a:r>
          </a:p>
          <a:p>
            <a:pPr lvl="1"/>
            <a:r>
              <a:rPr lang="en-US" dirty="0"/>
              <a:t>Be methodical</a:t>
            </a:r>
          </a:p>
          <a:p>
            <a:pPr lvl="1"/>
            <a:r>
              <a:rPr lang="en-US" dirty="0"/>
              <a:t>Do the same thing every time</a:t>
            </a:r>
          </a:p>
          <a:p>
            <a:r>
              <a:rPr lang="en-US" dirty="0"/>
              <a:t>Make Dedicated Tools</a:t>
            </a:r>
          </a:p>
          <a:p>
            <a:r>
              <a:rPr lang="en-US" dirty="0"/>
              <a:t>Solar car racing is about efficiency</a:t>
            </a:r>
          </a:p>
          <a:p>
            <a:pPr lvl="1"/>
            <a:r>
              <a:rPr lang="en-US" dirty="0"/>
              <a:t>Small or zero angles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092FE84-89B9-446C-929F-0630660BD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903384"/>
              </p:ext>
            </p:extLst>
          </p:nvPr>
        </p:nvGraphicFramePr>
        <p:xfrm>
          <a:off x="6578601" y="1781175"/>
          <a:ext cx="420624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184072154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799205402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1315628883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598785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Tire Pressure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Driver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4446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91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10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94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732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289871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©Solar Car Challenge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A324-180E-4A30-8C09-C3F0C3B68A8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75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D80E9-CA6D-4767-8634-81EBE9C10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5745B-B6E4-4759-B3D7-16F047FFB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Tune to Win</a:t>
            </a:r>
            <a:r>
              <a:rPr lang="en-US" dirty="0"/>
              <a:t>, Carrol Smith</a:t>
            </a:r>
          </a:p>
          <a:p>
            <a:r>
              <a:rPr lang="en-US" u="sng" dirty="0"/>
              <a:t>Design to Win, </a:t>
            </a:r>
            <a:r>
              <a:rPr lang="en-US" dirty="0"/>
              <a:t>Carrol Smith</a:t>
            </a:r>
          </a:p>
          <a:p>
            <a:r>
              <a:rPr lang="en-US" u="sng" dirty="0"/>
              <a:t>The Winning Solar Car</a:t>
            </a:r>
            <a:r>
              <a:rPr lang="en-US" dirty="0"/>
              <a:t>, Douglas R. Carroll</a:t>
            </a:r>
          </a:p>
          <a:p>
            <a:r>
              <a:rPr lang="en-US" u="sng" dirty="0"/>
              <a:t>The Leading Edge</a:t>
            </a:r>
            <a:r>
              <a:rPr lang="en-US" dirty="0"/>
              <a:t>, </a:t>
            </a:r>
            <a:r>
              <a:rPr lang="en-US" dirty="0" err="1"/>
              <a:t>Goro</a:t>
            </a:r>
            <a:r>
              <a:rPr lang="en-US" dirty="0"/>
              <a:t> Tamai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©Solar Car Challenge Foundation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A324-180E-4A30-8C09-C3F0C3B68A8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46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82632-7517-43FD-BA54-6895C4E64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212" y="365127"/>
            <a:ext cx="10226631" cy="1081934"/>
          </a:xfrm>
        </p:spPr>
        <p:txBody>
          <a:bodyPr>
            <a:normAutofit fontScale="90000"/>
          </a:bodyPr>
          <a:lstStyle/>
          <a:p>
            <a:r>
              <a:rPr lang="en-US" dirty="0"/>
              <a:t>Common Front Suspension Types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DAC277-3C81-479B-8AC6-6C5097D98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454" y="2408562"/>
            <a:ext cx="1827659" cy="28704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3D613F2-13A6-4F2A-A9EE-DAACF4CA960F}"/>
              </a:ext>
            </a:extLst>
          </p:cNvPr>
          <p:cNvSpPr/>
          <p:nvPr/>
        </p:nvSpPr>
        <p:spPr>
          <a:xfrm>
            <a:off x="4659302" y="5910136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Solid Axle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04DC70-FE6F-4B8B-9FD8-8282C9D3C368}"/>
              </a:ext>
            </a:extLst>
          </p:cNvPr>
          <p:cNvSpPr/>
          <p:nvPr/>
        </p:nvSpPr>
        <p:spPr>
          <a:xfrm>
            <a:off x="1287974" y="5910136"/>
            <a:ext cx="2191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MacPherson Strut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433A76-DF22-42B3-A112-903E234C7B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984" y="3944047"/>
            <a:ext cx="2142490" cy="12617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E0186D1-5F1D-4169-B27C-B59033B286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343" y="2398666"/>
            <a:ext cx="2861772" cy="126178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06A1242-19D7-450F-8BD7-5E469F4A28BE}"/>
              </a:ext>
            </a:extLst>
          </p:cNvPr>
          <p:cNvSpPr/>
          <p:nvPr/>
        </p:nvSpPr>
        <p:spPr>
          <a:xfrm>
            <a:off x="8609012" y="5930891"/>
            <a:ext cx="14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Dual A Arm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24B0EE-E558-4572-A740-D6971B9F88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115" y="2003329"/>
            <a:ext cx="3966800" cy="431853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©Solar Car Challenge Foundation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A324-180E-4A30-8C09-C3F0C3B68A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6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CB4AD-E442-4CD4-8557-B7D5DAA05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Less Common Suspension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384C9-179A-4343-8234-D0C7139D0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Torsion Axle</a:t>
            </a:r>
          </a:p>
          <a:p>
            <a:r>
              <a:rPr lang="en-US" dirty="0"/>
              <a:t>Radius Arm</a:t>
            </a:r>
          </a:p>
          <a:p>
            <a:r>
              <a:rPr lang="en-US" dirty="0"/>
              <a:t>Mountain Bike Fork</a:t>
            </a:r>
          </a:p>
          <a:p>
            <a:r>
              <a:rPr lang="en-US" dirty="0"/>
              <a:t>Solid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©Solar Car Challenge Foundation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A324-180E-4A30-8C09-C3F0C3B68A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73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73DBA-2ED2-4F48-B3FC-9EC973D31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0F4BB-E829-4E7D-895B-B724C9BF4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 Patch</a:t>
            </a:r>
          </a:p>
          <a:p>
            <a:pPr lvl="1"/>
            <a:r>
              <a:rPr lang="en-US" dirty="0"/>
              <a:t>Oval shaped area where tire contacts the road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Steering Axis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Line between two pivot points of the wheel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7549" y="6480178"/>
            <a:ext cx="4113728" cy="365125"/>
          </a:xfrm>
        </p:spPr>
        <p:txBody>
          <a:bodyPr/>
          <a:lstStyle/>
          <a:p>
            <a:r>
              <a:rPr lang="en-US"/>
              <a:t>©Solar Car Challenge Foundation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A324-180E-4A30-8C09-C3F0C3B68A80}" type="slidenum">
              <a:rPr lang="en-US" smtClean="0"/>
              <a:t>5</a:t>
            </a:fld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A753B22-AD02-9146-A93D-8BC143F9FB50}"/>
              </a:ext>
            </a:extLst>
          </p:cNvPr>
          <p:cNvGrpSpPr/>
          <p:nvPr/>
        </p:nvGrpSpPr>
        <p:grpSpPr>
          <a:xfrm>
            <a:off x="1598612" y="3517478"/>
            <a:ext cx="3024741" cy="2730921"/>
            <a:chOff x="1598612" y="3517478"/>
            <a:chExt cx="3024741" cy="27309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09FD4B-243F-7342-894D-920D9C23783B}"/>
                </a:ext>
              </a:extLst>
            </p:cNvPr>
            <p:cNvGrpSpPr/>
            <p:nvPr/>
          </p:nvGrpSpPr>
          <p:grpSpPr>
            <a:xfrm>
              <a:off x="1598612" y="3958807"/>
              <a:ext cx="2357694" cy="1693224"/>
              <a:chOff x="8752914" y="2269176"/>
              <a:chExt cx="1758968" cy="1179317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E091950D-1C39-7B42-911B-EFE42A16B1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52914" y="3448493"/>
                <a:ext cx="175896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766D2F35-6328-204F-85FA-AADEC5073241}"/>
                  </a:ext>
                </a:extLst>
              </p:cNvPr>
              <p:cNvGrpSpPr/>
              <p:nvPr/>
            </p:nvGrpSpPr>
            <p:grpSpPr>
              <a:xfrm>
                <a:off x="8990012" y="2269176"/>
                <a:ext cx="1161288" cy="1159824"/>
                <a:chOff x="8990012" y="2269176"/>
                <a:chExt cx="1161288" cy="1159824"/>
              </a:xfrm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6F3C0A44-3011-FE44-89CB-CD6CAB6AB93F}"/>
                    </a:ext>
                  </a:extLst>
                </p:cNvPr>
                <p:cNvSpPr/>
                <p:nvPr/>
              </p:nvSpPr>
              <p:spPr>
                <a:xfrm>
                  <a:off x="8990012" y="2269176"/>
                  <a:ext cx="1161288" cy="1159824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907FF69F-D321-804A-996F-41D1A776700F}"/>
                    </a:ext>
                  </a:extLst>
                </p:cNvPr>
                <p:cNvSpPr/>
                <p:nvPr/>
              </p:nvSpPr>
              <p:spPr>
                <a:xfrm>
                  <a:off x="9067736" y="2344980"/>
                  <a:ext cx="1005840" cy="1008217"/>
                </a:xfrm>
                <a:prstGeom prst="ellipse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5B02CFB-2C06-3546-A543-8C7D7F77BA94}"/>
                </a:ext>
              </a:extLst>
            </p:cNvPr>
            <p:cNvSpPr txBox="1"/>
            <p:nvPr/>
          </p:nvSpPr>
          <p:spPr>
            <a:xfrm>
              <a:off x="3165403" y="5786734"/>
              <a:ext cx="7954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Ideal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681B6F1-FC5C-EF4C-9E85-42026B66052B}"/>
                </a:ext>
              </a:extLst>
            </p:cNvPr>
            <p:cNvSpPr txBox="1"/>
            <p:nvPr/>
          </p:nvSpPr>
          <p:spPr>
            <a:xfrm>
              <a:off x="4103339" y="3525851"/>
              <a:ext cx="5200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Top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2728242-35B1-7443-8DB7-EB61B2C617BD}"/>
                </a:ext>
              </a:extLst>
            </p:cNvPr>
            <p:cNvSpPr txBox="1"/>
            <p:nvPr/>
          </p:nvSpPr>
          <p:spPr>
            <a:xfrm>
              <a:off x="2416074" y="3517478"/>
              <a:ext cx="580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Side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665ED97-D30E-D540-927B-196EB1D23D54}"/>
                </a:ext>
              </a:extLst>
            </p:cNvPr>
            <p:cNvSpPr/>
            <p:nvPr/>
          </p:nvSpPr>
          <p:spPr>
            <a:xfrm>
              <a:off x="4308678" y="4572000"/>
              <a:ext cx="109336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8FE5642-2F61-8A47-B8FC-E92278A20E7C}"/>
              </a:ext>
            </a:extLst>
          </p:cNvPr>
          <p:cNvGrpSpPr/>
          <p:nvPr/>
        </p:nvGrpSpPr>
        <p:grpSpPr>
          <a:xfrm>
            <a:off x="6324131" y="3558634"/>
            <a:ext cx="2984812" cy="2704167"/>
            <a:chOff x="6324131" y="3558634"/>
            <a:chExt cx="2984812" cy="27041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A5E2570-5D1B-164F-84A9-A65BA54FBC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24131" y="5628514"/>
              <a:ext cx="1980081" cy="290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hord 11">
              <a:extLst>
                <a:ext uri="{FF2B5EF4-FFF2-40B4-BE49-F238E27FC236}">
                  <a16:creationId xmlns:a16="http://schemas.microsoft.com/office/drawing/2014/main" id="{C4E99DD1-5FAE-1448-8C72-8FA9945A64B7}"/>
                </a:ext>
              </a:extLst>
            </p:cNvPr>
            <p:cNvSpPr/>
            <p:nvPr/>
          </p:nvSpPr>
          <p:spPr>
            <a:xfrm rot="4462172">
              <a:off x="6522559" y="4088231"/>
              <a:ext cx="1664208" cy="1665237"/>
            </a:xfrm>
            <a:prstGeom prst="chord">
              <a:avLst>
                <a:gd name="adj1" fmla="val 2700000"/>
                <a:gd name="adj2" fmla="val 20799754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3C482AD-78B2-BC44-B46D-2FA4ACE6551C}"/>
                </a:ext>
              </a:extLst>
            </p:cNvPr>
            <p:cNvSpPr/>
            <p:nvPr/>
          </p:nvSpPr>
          <p:spPr>
            <a:xfrm>
              <a:off x="6680557" y="4197067"/>
              <a:ext cx="1348213" cy="1447565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040E8B2-F358-A845-8D90-941416FFBE07}"/>
                </a:ext>
              </a:extLst>
            </p:cNvPr>
            <p:cNvSpPr txBox="1"/>
            <p:nvPr/>
          </p:nvSpPr>
          <p:spPr>
            <a:xfrm>
              <a:off x="7939772" y="5801136"/>
              <a:ext cx="7178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Real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2FA9189-3719-4544-9C85-C1B464EE5E46}"/>
                </a:ext>
              </a:extLst>
            </p:cNvPr>
            <p:cNvSpPr txBox="1"/>
            <p:nvPr/>
          </p:nvSpPr>
          <p:spPr>
            <a:xfrm>
              <a:off x="8788929" y="3567007"/>
              <a:ext cx="5200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Top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B3D86A2-421D-764E-B4DF-4BB973B36AF3}"/>
                </a:ext>
              </a:extLst>
            </p:cNvPr>
            <p:cNvSpPr txBox="1"/>
            <p:nvPr/>
          </p:nvSpPr>
          <p:spPr>
            <a:xfrm>
              <a:off x="7101664" y="3558634"/>
              <a:ext cx="580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Side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04A6CBC-51E4-614E-B2D4-1A3599A9F7C4}"/>
                </a:ext>
              </a:extLst>
            </p:cNvPr>
            <p:cNvSpPr/>
            <p:nvPr/>
          </p:nvSpPr>
          <p:spPr>
            <a:xfrm>
              <a:off x="8934636" y="4410425"/>
              <a:ext cx="2286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203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1D101-82F2-4347-851F-5861F1EB6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Patch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C1895-F17E-494B-BADA-14E37F710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431" y="1787950"/>
            <a:ext cx="10512862" cy="4351338"/>
          </a:xfrm>
        </p:spPr>
        <p:txBody>
          <a:bodyPr/>
          <a:lstStyle/>
          <a:p>
            <a:r>
              <a:rPr lang="en-US" dirty="0"/>
              <a:t>This is where your car interacts with the road</a:t>
            </a:r>
          </a:p>
          <a:p>
            <a:r>
              <a:rPr lang="en-US" dirty="0"/>
              <a:t>Critical to cars steering, handling, and braking</a:t>
            </a:r>
          </a:p>
          <a:p>
            <a:r>
              <a:rPr lang="en-US" dirty="0"/>
              <a:t>Effected by tire type, construction, pressure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76D4D5-B2A4-BB40-A8A4-7DC616596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©Solar Car Challenge Foundation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8A588-2AD6-7447-A6A5-756D064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A324-180E-4A30-8C09-C3F0C3B68A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86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73DBA-2ED2-4F48-B3FC-9EC973D31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0F4BB-E829-4E7D-895B-B724C9BF4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Contact Patch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Oval shaped area where tire contacts the road</a:t>
            </a:r>
          </a:p>
          <a:p>
            <a:r>
              <a:rPr lang="en-US" dirty="0"/>
              <a:t>Steering Axis</a:t>
            </a:r>
          </a:p>
          <a:p>
            <a:pPr lvl="1"/>
            <a:r>
              <a:rPr lang="en-US" dirty="0"/>
              <a:t>Line between two pivot points of the wheel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7549" y="6480178"/>
            <a:ext cx="4113728" cy="365125"/>
          </a:xfrm>
        </p:spPr>
        <p:txBody>
          <a:bodyPr/>
          <a:lstStyle/>
          <a:p>
            <a:r>
              <a:rPr lang="en-US"/>
              <a:t>©Solar Car Challenge Foundation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A324-180E-4A30-8C09-C3F0C3B68A80}" type="slidenum">
              <a:rPr lang="en-US" smtClean="0"/>
              <a:t>7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DF715E-7202-4843-AB4C-98867F6C8B1E}"/>
              </a:ext>
            </a:extLst>
          </p:cNvPr>
          <p:cNvGrpSpPr/>
          <p:nvPr/>
        </p:nvGrpSpPr>
        <p:grpSpPr>
          <a:xfrm>
            <a:off x="6323012" y="2976003"/>
            <a:ext cx="4343399" cy="3179624"/>
            <a:chOff x="3046413" y="1610754"/>
            <a:chExt cx="6096000" cy="408347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7FB8A9D-5811-2344-9746-DC2A75301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6413" y="1610754"/>
              <a:ext cx="6096000" cy="4083470"/>
            </a:xfrm>
            <a:prstGeom prst="rect">
              <a:avLst/>
            </a:prstGeom>
          </p:spPr>
        </p:pic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B9C0DEA-5162-B743-8701-ED02025BF2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70362" y="1981200"/>
              <a:ext cx="704850" cy="3667125"/>
            </a:xfrm>
            <a:prstGeom prst="line">
              <a:avLst/>
            </a:prstGeom>
            <a:ln w="38100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1015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7A0BF-6154-4390-A3EB-A531FB94E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D71CDD-3881-4FBD-8F37-8FBA6541C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Toe</a:t>
            </a:r>
          </a:p>
          <a:p>
            <a:pPr lvl="1"/>
            <a:r>
              <a:rPr lang="en-US" dirty="0"/>
              <a:t>Angle of the wheel and tire pointing away from the centerline of the vehicle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Caster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angular displacement of the steering angle for the vertical axis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Camber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angle of the wheel and tire with respect to the vertical axis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Scrub Radius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distance between where the steering angle intersects the ground and the contact patch of the tire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©Solar Car Challenge Foundation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A324-180E-4A30-8C09-C3F0C3B68A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91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13045-4DA0-4566-8C4F-7BFC65C3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Toe (Neutral)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25B07A-8C92-454C-A798-E4B21024D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12" y="1905000"/>
            <a:ext cx="6540589" cy="3886200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5310FAF8-2160-4C33-9150-803205CD557E}"/>
              </a:ext>
            </a:extLst>
          </p:cNvPr>
          <p:cNvSpPr/>
          <p:nvPr/>
        </p:nvSpPr>
        <p:spPr>
          <a:xfrm>
            <a:off x="7313612" y="5109882"/>
            <a:ext cx="304800" cy="1066800"/>
          </a:xfrm>
          <a:prstGeom prst="downArrow">
            <a:avLst>
              <a:gd name="adj1" fmla="val 22549"/>
              <a:gd name="adj2" fmla="val 151961"/>
            </a:avLst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0C8A0F-8397-4425-97E4-C3FA45AE926C}"/>
              </a:ext>
            </a:extLst>
          </p:cNvPr>
          <p:cNvSpPr txBox="1"/>
          <p:nvPr/>
        </p:nvSpPr>
        <p:spPr>
          <a:xfrm>
            <a:off x="6780212" y="5208520"/>
            <a:ext cx="2590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Front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459396-C937-4700-9F40-A7B38BD22A7A}"/>
              </a:ext>
            </a:extLst>
          </p:cNvPr>
          <p:cNvCxnSpPr>
            <a:cxnSpLocks/>
          </p:cNvCxnSpPr>
          <p:nvPr/>
        </p:nvCxnSpPr>
        <p:spPr>
          <a:xfrm>
            <a:off x="2360612" y="1981200"/>
            <a:ext cx="0" cy="3889701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C1A1E1F-9485-42D1-9D36-CC1BF1C8FD56}"/>
              </a:ext>
            </a:extLst>
          </p:cNvPr>
          <p:cNvSpPr txBox="1"/>
          <p:nvPr/>
        </p:nvSpPr>
        <p:spPr>
          <a:xfrm>
            <a:off x="1560512" y="5870901"/>
            <a:ext cx="1600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Center Line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©Solar Car Challenge Foundation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A324-180E-4A30-8C09-C3F0C3B68A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822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51F78577-2839-4BFF-9EC7-673BD8FEBD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75BD71-4A33-4FB7-88CA-777C4D9E6E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49C11C-71DC-49B6-ACD8-27E3AE088D14}">
  <ds:schemaRefs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a4f35948-e619-41b3-aa29-22878b09cf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0262f94-9f35-4ac3-9a90-690165a166b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9077</TotalTime>
  <Words>793</Words>
  <Application>Microsoft Macintosh PowerPoint</Application>
  <PresentationFormat>Custom</PresentationFormat>
  <Paragraphs>235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Cambria Math</vt:lpstr>
      <vt:lpstr>Century Gothic</vt:lpstr>
      <vt:lpstr>Perpetua Titling MT</vt:lpstr>
      <vt:lpstr>Office Theme</vt:lpstr>
      <vt:lpstr>Solar Car Suspension</vt:lpstr>
      <vt:lpstr>Agenda </vt:lpstr>
      <vt:lpstr>Common Front Suspension Types</vt:lpstr>
      <vt:lpstr>Less Common Suspension Types</vt:lpstr>
      <vt:lpstr>Vocabulary</vt:lpstr>
      <vt:lpstr>Contact Patch</vt:lpstr>
      <vt:lpstr>Vocabulary</vt:lpstr>
      <vt:lpstr>Vocabulary</vt:lpstr>
      <vt:lpstr>Toe (Neutral)</vt:lpstr>
      <vt:lpstr>Toe (In)</vt:lpstr>
      <vt:lpstr>Toe (Out)</vt:lpstr>
      <vt:lpstr>Toe</vt:lpstr>
      <vt:lpstr>Vocabulary</vt:lpstr>
      <vt:lpstr>Caster (Positive)</vt:lpstr>
      <vt:lpstr>Caster</vt:lpstr>
      <vt:lpstr>Vocabulary</vt:lpstr>
      <vt:lpstr>Camber (Negative)</vt:lpstr>
      <vt:lpstr>Camber (Negative)</vt:lpstr>
      <vt:lpstr>Camber</vt:lpstr>
      <vt:lpstr>Vocabulary</vt:lpstr>
      <vt:lpstr>Scrub Radius (Positive)</vt:lpstr>
      <vt:lpstr>Scrub Radius</vt:lpstr>
      <vt:lpstr>Ackerman Steering</vt:lpstr>
      <vt:lpstr>Measuring Toe</vt:lpstr>
      <vt:lpstr>Measuring Toe</vt:lpstr>
      <vt:lpstr>Best Practices</vt:lpstr>
      <vt:lpstr>References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Car Suspension</dc:title>
  <dc:creator>jarrett dunn</dc:creator>
  <cp:lastModifiedBy>Microsoft Office User</cp:lastModifiedBy>
  <cp:revision>50</cp:revision>
  <dcterms:created xsi:type="dcterms:W3CDTF">2018-10-07T23:37:26Z</dcterms:created>
  <dcterms:modified xsi:type="dcterms:W3CDTF">2020-01-18T01:44:47Z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74069000</vt:r8>
  </property>
  <property fmtid="{D5CDD505-2E9C-101B-9397-08002B2CF9AE}" pid="3" name="HiddenCategoryTags">
    <vt:lpwstr/>
  </property>
  <property fmtid="{D5CDD505-2E9C-101B-9397-08002B2CF9AE}" pid="4" name="InternalTags">
    <vt:lpwstr/>
  </property>
  <property fmtid="{D5CDD505-2E9C-101B-9397-08002B2CF9AE}" pid="5" name="CategoryTags">
    <vt:lpwstr/>
  </property>
  <property fmtid="{D5CDD505-2E9C-101B-9397-08002B2CF9AE}" pid="6" name="Applications">
    <vt:lpwstr/>
  </property>
  <property fmtid="{D5CDD505-2E9C-101B-9397-08002B2CF9AE}" pid="7" name="CampaignTags">
    <vt:lpwstr/>
  </property>
  <property fmtid="{D5CDD505-2E9C-101B-9397-08002B2CF9AE}" pid="8" name="ScenarioTags">
    <vt:lpwstr/>
  </property>
  <property fmtid="{D5CDD505-2E9C-101B-9397-08002B2CF9AE}" pid="9" name="ContentTypeId">
    <vt:lpwstr>0x010100AA3F7D94069FF64A86F7DFF56D60E3BE</vt:lpwstr>
  </property>
  <property fmtid="{D5CDD505-2E9C-101B-9397-08002B2CF9AE}" pid="10" name="FeatureTags">
    <vt:lpwstr/>
  </property>
  <property fmtid="{D5CDD505-2E9C-101B-9397-08002B2CF9AE}" pid="11" name="LocalizationTags">
    <vt:lpwstr/>
  </property>
</Properties>
</file>